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444" r:id="rId39"/>
  </p:sldIdLst>
  <p:sldSz cx="18288000" cy="10287000"/>
  <p:notesSz cx="6858000" cy="9144000"/>
  <p:embeddedFontLst>
    <p:embeddedFont>
      <p:font typeface="Arimo" panose="020B060402020202020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Condensed"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10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Hi and welcome everyone to "Designing a Better Patient Experience!"; a webinar where we'll talk about user-centered design, how healthcare is becoming more and more patient-centered, and how we can work together to improve the patient experience overall.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Next ]</a:t>
            </a:r>
            <a:endParaRPr/>
          </a:p>
          <a:p>
            <a:pPr marL="0" lvl="0" indent="0" algn="l" rtl="0">
              <a:spcBef>
                <a:spcPts val="0"/>
              </a:spcBef>
              <a:spcAft>
                <a:spcPts val="0"/>
              </a:spcAft>
              <a:buNone/>
            </a:pPr>
            <a:endParaRPr/>
          </a:p>
        </p:txBody>
      </p:sp>
      <p:sp>
        <p:nvSpPr>
          <p:cNvPr id="77" name="Google Shape;77;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3" name="Google Shape;213;p1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214" name="Google Shape;214;p1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0: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 So, how do we at CBORD identify our users, their pain points, and design? There are a number of activities used.</a:t>
            </a:r>
            <a:endParaRPr/>
          </a:p>
          <a:p>
            <a:pPr marL="0" lvl="0" indent="0" algn="l" rtl="0">
              <a:spcBef>
                <a:spcPts val="0"/>
              </a:spcBef>
              <a:spcAft>
                <a:spcPts val="0"/>
              </a:spcAft>
              <a:buClr>
                <a:schemeClr val="dk1"/>
              </a:buClr>
              <a:buSzPts val="1100"/>
              <a:buFont typeface="Arial"/>
              <a:buNone/>
            </a:pPr>
            <a:r>
              <a:rPr lang="en-US"/>
              <a:t>- Interviewing your end users throughout the process will yield a wealth of insights. Especially during the early phase</a:t>
            </a:r>
            <a:endParaRPr/>
          </a:p>
          <a:p>
            <a:pPr marL="0" lvl="0" indent="0" algn="l" rtl="0">
              <a:spcBef>
                <a:spcPts val="0"/>
              </a:spcBef>
              <a:spcAft>
                <a:spcPts val="0"/>
              </a:spcAft>
              <a:buClr>
                <a:schemeClr val="dk1"/>
              </a:buClr>
              <a:buSzPts val="1100"/>
              <a:buFont typeface="Arial"/>
              <a:buNone/>
            </a:pPr>
            <a:r>
              <a:rPr lang="en-US"/>
              <a:t>- Journey mapping is another technique where you and your users will identify the steps and paint points throughout a given process. For example, what is the meal ordering experience like for a patient today? "Someone darted in, gave me a menu, and darted out. I wasn't sure what I was allowed to eat. Nor when the tray would arrive."</a:t>
            </a:r>
            <a:endParaRPr/>
          </a:p>
          <a:p>
            <a:pPr marL="0" lvl="0" indent="0" algn="l" rtl="0">
              <a:spcBef>
                <a:spcPts val="0"/>
              </a:spcBef>
              <a:spcAft>
                <a:spcPts val="0"/>
              </a:spcAft>
              <a:buNone/>
            </a:pPr>
            <a:r>
              <a:rPr lang="en-US"/>
              <a:t>- And then once we have an idea for a solution, we'll prototype it and do a couple rounds of usability testing to validate or invalidate that our solution addresses their core problems.</a:t>
            </a:r>
            <a:endParaRPr/>
          </a:p>
          <a:p>
            <a:pPr marL="0" lvl="0" indent="0" algn="l" rtl="0">
              <a:spcBef>
                <a:spcPts val="0"/>
              </a:spcBef>
              <a:spcAft>
                <a:spcPts val="0"/>
              </a:spcAft>
              <a:buNone/>
            </a:pPr>
            <a:endParaRPr/>
          </a:p>
          <a:p>
            <a:pPr marL="0" lvl="0" indent="0" algn="l" rtl="0">
              <a:spcBef>
                <a:spcPts val="0"/>
              </a:spcBef>
              <a:spcAft>
                <a:spcPts val="0"/>
              </a:spcAft>
              <a:buNone/>
            </a:pPr>
            <a:r>
              <a:rPr lang="en-US"/>
              <a:t>[ Next ]</a:t>
            </a:r>
            <a:endParaRPr/>
          </a:p>
        </p:txBody>
      </p:sp>
      <p:sp>
        <p:nvSpPr>
          <p:cNvPr id="216" name="Google Shape;216;p10: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7" name="Google Shape;217;p10: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 All this is a cyclical and iterative process</a:t>
            </a:r>
            <a:endParaRPr/>
          </a:p>
          <a:p>
            <a:pPr marL="0" lvl="0" indent="0" algn="l" rtl="0">
              <a:spcBef>
                <a:spcPts val="0"/>
              </a:spcBef>
              <a:spcAft>
                <a:spcPts val="0"/>
              </a:spcAft>
              <a:buClr>
                <a:schemeClr val="dk1"/>
              </a:buClr>
              <a:buSzPts val="1100"/>
              <a:buFont typeface="Arial"/>
              <a:buNone/>
            </a:pPr>
            <a:r>
              <a:rPr lang="en-US"/>
              <a:t>- The crucial aspect is closing the loop with the actual user, in this case, the patient and getting their feedback to ensure that they're being heard.</a:t>
            </a:r>
            <a:endParaRPr/>
          </a:p>
          <a:p>
            <a:pPr marL="0" lvl="0" indent="0" algn="l" rtl="0">
              <a:spcBef>
                <a:spcPts val="0"/>
              </a:spcBef>
              <a:spcAft>
                <a:spcPts val="0"/>
              </a:spcAft>
              <a:buClr>
                <a:schemeClr val="dk1"/>
              </a:buClr>
              <a:buSzPts val="1100"/>
              <a:buFont typeface="Arial"/>
              <a:buNone/>
            </a:pPr>
            <a:r>
              <a:rPr lang="en-US"/>
              <a:t>- In this way, the patient becomes part of their own healing process.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 So, to talk more specifically about patient experience, at this point I'd like to hand it over to Clare!</a:t>
            </a:r>
            <a:endParaRPr/>
          </a:p>
          <a:p>
            <a:pPr marL="0" lvl="0" indent="0" algn="l" rtl="0">
              <a:spcBef>
                <a:spcPts val="0"/>
              </a:spcBef>
              <a:spcAft>
                <a:spcPts val="0"/>
              </a:spcAft>
              <a:buNone/>
            </a:pPr>
            <a:endParaRPr/>
          </a:p>
          <a:p>
            <a:pPr marL="0" lvl="0" indent="0" algn="l" rtl="0">
              <a:spcBef>
                <a:spcPts val="0"/>
              </a:spcBef>
              <a:spcAft>
                <a:spcPts val="0"/>
              </a:spcAft>
              <a:buNone/>
            </a:pPr>
            <a:r>
              <a:rPr lang="en-US"/>
              <a:t>[ Next ]</a:t>
            </a:r>
            <a:endParaRPr/>
          </a:p>
        </p:txBody>
      </p:sp>
      <p:sp>
        <p:nvSpPr>
          <p:cNvPr id="227" name="Google Shape;227;p1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2" name="Google Shape;232;p1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233" name="Google Shape;233;p1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Some of you may be thinking right about now that this is all really interesting, but what does it have to do with taking care of patients and the patient experience? Healthcare has undergone so much technology change in recent years, perhaps more rapidly and thoroughly than any other industry. And yet there are very few other industries with as much incentive to really get things right, because of course there are lives on the line. One of these changes has been EHR adoption. In the case of EHRs, technology has the ability to reduce human error by eliminating poor handwriting, handling complex equations, and automate certain reminders. But when technology is created without considering Human Factors, it has the potential to do great harm.</a:t>
            </a:r>
            <a:endParaRPr/>
          </a:p>
        </p:txBody>
      </p:sp>
      <p:sp>
        <p:nvSpPr>
          <p:cNvPr id="235" name="Google Shape;235;p1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p1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1" name="Google Shape;241;p1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242" name="Google Shape;242;p1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There is an often-referenced report from the Institute of Medicine in 1999  called To Err Is Human that discussed the rates of medical error in the US. Because the death rates of medical error were so high that people had trouble conceptualizing, it was later compared to the equivalent of one jumbo passenger jet crashing every single day. And when they dug into why these errors occur, they discovered that it's not that people who work in healthcare are negligent. Not at all. Rather - the system wasn't designed to reduce human error.</a:t>
            </a:r>
            <a:endParaRPr/>
          </a:p>
          <a:p>
            <a:pPr marL="0" lvl="0" indent="0" algn="l" rtl="0">
              <a:spcBef>
                <a:spcPts val="0"/>
              </a:spcBef>
              <a:spcAft>
                <a:spcPts val="0"/>
              </a:spcAft>
              <a:buNone/>
            </a:pPr>
            <a:endParaRPr/>
          </a:p>
          <a:p>
            <a:pPr marL="0" lvl="0" indent="0" algn="l" rtl="0">
              <a:spcBef>
                <a:spcPts val="0"/>
              </a:spcBef>
              <a:spcAft>
                <a:spcPts val="0"/>
              </a:spcAft>
              <a:buNone/>
            </a:pPr>
            <a:r>
              <a:rPr lang="en-US"/>
              <a:t>In order to reduce deaths from medical error, we need to design a safer health system. </a:t>
            </a:r>
            <a:endParaRPr/>
          </a:p>
        </p:txBody>
      </p:sp>
      <p:sp>
        <p:nvSpPr>
          <p:cNvPr id="244" name="Google Shape;244;p1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5" name="Google Shape;245;p1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1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253" name="Google Shape;253;p14: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There is a current campaign by Medstar Health's National Center for Human Factors in Healthcare called "See What We Mean", and is dedicated to improving the usability of technology tools in healthcare, specifically EHRs. They have real images and videos of EHRs and you can see some of the usability problems that are out there. </a:t>
            </a:r>
            <a:endParaRPr/>
          </a:p>
          <a:p>
            <a:pPr marL="0" lvl="0" indent="0" algn="l" rtl="0">
              <a:spcBef>
                <a:spcPts val="0"/>
              </a:spcBef>
              <a:spcAft>
                <a:spcPts val="0"/>
              </a:spcAft>
              <a:buNone/>
            </a:pPr>
            <a:endParaRPr/>
          </a:p>
          <a:p>
            <a:pPr marL="0" lvl="0" indent="0" algn="l" rtl="0">
              <a:spcBef>
                <a:spcPts val="0"/>
              </a:spcBef>
              <a:spcAft>
                <a:spcPts val="0"/>
              </a:spcAft>
              <a:buNone/>
            </a:pPr>
            <a:r>
              <a:rPr lang="en-US"/>
              <a:t>The basic idea is that we cannot re-design humans, so we must re-design the tools that humans use so that they do a better job of preventing human error. EHRs and other patient care technology is here to stay, and the focus is shifting to making it really usable.</a:t>
            </a:r>
            <a:endParaRPr/>
          </a:p>
          <a:p>
            <a:pPr marL="0" lvl="0" indent="0" algn="l" rtl="0">
              <a:spcBef>
                <a:spcPts val="0"/>
              </a:spcBef>
              <a:spcAft>
                <a:spcPts val="0"/>
              </a:spcAft>
              <a:buNone/>
            </a:pPr>
            <a:endParaRPr/>
          </a:p>
          <a:p>
            <a:pPr marL="0" lvl="0" indent="0" algn="l" rtl="0">
              <a:spcBef>
                <a:spcPts val="0"/>
              </a:spcBef>
              <a:spcAft>
                <a:spcPts val="0"/>
              </a:spcAft>
              <a:buNone/>
            </a:pPr>
            <a:r>
              <a:rPr lang="en-US"/>
              <a:t>We all have responsibility and we all stand to benefit when it comes to improving usability in healthcare technology. </a:t>
            </a:r>
            <a:endParaRPr/>
          </a:p>
        </p:txBody>
      </p:sp>
      <p:sp>
        <p:nvSpPr>
          <p:cNvPr id="255" name="Google Shape;255;p14: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6" name="Google Shape;256;p1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3" name="Google Shape;263;p1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264" name="Google Shape;264;p1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1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Before we get into the technology that CBORD is working on, I wanted to share some examples of user-centered design (or patient-centered design) in healthcare. This is a really important focus right now and people are doing some really innovative stuff. </a:t>
            </a:r>
            <a:endParaRPr/>
          </a:p>
          <a:p>
            <a:pPr marL="0" lvl="0" indent="0" algn="l" rtl="0">
              <a:spcBef>
                <a:spcPts val="0"/>
              </a:spcBef>
              <a:spcAft>
                <a:spcPts val="0"/>
              </a:spcAft>
              <a:buNone/>
            </a:pPr>
            <a:endParaRPr/>
          </a:p>
          <a:p>
            <a:pPr marL="0" lvl="0" indent="0" algn="l" rtl="0">
              <a:spcBef>
                <a:spcPts val="0"/>
              </a:spcBef>
              <a:spcAft>
                <a:spcPts val="0"/>
              </a:spcAft>
              <a:buNone/>
            </a:pPr>
            <a:r>
              <a:rPr lang="en-US"/>
              <a:t>This example comes from the Mayo Clinic Center for Innovation and they were looking for a way to improve the experience of a doctor office visit. If patients are more comfortable, they are able to more fully understand and participate in their care.</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slide...</a:t>
            </a:r>
            <a:endParaRPr/>
          </a:p>
        </p:txBody>
      </p:sp>
      <p:sp>
        <p:nvSpPr>
          <p:cNvPr id="266" name="Google Shape;266;p1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7" name="Google Shape;267;p1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7: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7" name="Google Shape;277;p17: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278" name="Google Shape;278;p17: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This is another great example of patient-centered design from Kaiser.</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SLIDE</a:t>
            </a:r>
            <a:endParaRPr/>
          </a:p>
        </p:txBody>
      </p:sp>
      <p:sp>
        <p:nvSpPr>
          <p:cNvPr id="280" name="Google Shape;280;p17: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1" name="Google Shape;281;p1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1" name="Google Shape;291;p1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292" name="Google Shape;292;p18: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CBORD is committed to partnering with our customers and users to create a better experience. We've always sought feedback from our customers and users, and we are investing more deeply in user experience. </a:t>
            </a:r>
            <a:endParaRPr/>
          </a:p>
          <a:p>
            <a:pPr marL="0" lvl="0" indent="0" algn="l" rtl="0">
              <a:spcBef>
                <a:spcPts val="0"/>
              </a:spcBef>
              <a:spcAft>
                <a:spcPts val="0"/>
              </a:spcAft>
              <a:buNone/>
            </a:pPr>
            <a:r>
              <a:rPr lang="en-US"/>
              <a:t>We are expanding our User Experience and Design Dept. We have the Director of that Dept, Will Ryan, here with us today and he'll be answering some questions for us later. </a:t>
            </a:r>
            <a:endParaRPr/>
          </a:p>
          <a:p>
            <a:pPr marL="0" lvl="0" indent="0" algn="l" rtl="0">
              <a:spcBef>
                <a:spcPts val="0"/>
              </a:spcBef>
              <a:spcAft>
                <a:spcPts val="0"/>
              </a:spcAft>
              <a:buNone/>
            </a:pPr>
            <a:endParaRPr/>
          </a:p>
          <a:p>
            <a:pPr marL="0" lvl="0" indent="0" algn="l" rtl="0">
              <a:spcBef>
                <a:spcPts val="0"/>
              </a:spcBef>
              <a:spcAft>
                <a:spcPts val="0"/>
              </a:spcAft>
              <a:buNone/>
            </a:pPr>
            <a:r>
              <a:rPr lang="en-US"/>
              <a:t>We are investing in user research and next we’re going to share a project we recently did and the results that came out of that. </a:t>
            </a:r>
            <a:endParaRPr/>
          </a:p>
        </p:txBody>
      </p:sp>
      <p:sp>
        <p:nvSpPr>
          <p:cNvPr id="294" name="Google Shape;294;p1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5" name="Google Shape;295;p1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9: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19: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303" name="Google Shape;303;p19: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19: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We’ve been working on a new application called CBORD Patient. It allows patients to independently order food from the hospital’s menu. The menu in the app  is customized for each patient, taking into account their diet restrictions, allergies and nutrition limits. Patients can log in, make menu selections, choose a delivery time and and place an order - all from the app. So...patients get the convenience of placing their order in real time and hospitals do not need to have a valuable staff member sitting in a call center to take those meal selections.</a:t>
            </a:r>
            <a:endParaRPr/>
          </a:p>
          <a:p>
            <a:pPr marL="0" lvl="0" indent="0" algn="l" rtl="0">
              <a:spcBef>
                <a:spcPts val="0"/>
              </a:spcBef>
              <a:spcAft>
                <a:spcPts val="0"/>
              </a:spcAft>
              <a:buNone/>
            </a:pPr>
            <a:endParaRPr/>
          </a:p>
          <a:p>
            <a:pPr marL="0" lvl="0" indent="0" algn="l" rtl="0">
              <a:spcBef>
                <a:spcPts val="0"/>
              </a:spcBef>
              <a:spcAft>
                <a:spcPts val="0"/>
              </a:spcAft>
              <a:buNone/>
            </a:pPr>
            <a:r>
              <a:rPr lang="en-US"/>
              <a:t>This product came about because we know that healthcare is progressing toward a future where patients participate in every aspect of their own care. Healthcare consumers no longer find it acceptable to be passive recipients of care. So, we know we have to arm patients with the right information at the right time to help facilitate their nutrition care. But we’ve also seen the negative consequences in healthcare if user-centered design is not prioritized.</a:t>
            </a:r>
            <a:endParaRPr/>
          </a:p>
        </p:txBody>
      </p:sp>
      <p:sp>
        <p:nvSpPr>
          <p:cNvPr id="305" name="Google Shape;305;p19: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6" name="Google Shape;306;p19: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2" name="Google Shape;312;p2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313" name="Google Shape;313;p2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0: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CLARE: Last year as our team was moving toward releasing our first version of the CBORD Patient app, we felt pretty good that it would meet the requirements of our customers, for a version 1 release. But everyone on the team was really wondering....will patients actually use it? Will they understand what to do? So, in addition to all of us putting the app in the hands of our friends and family and asking them to test it, we decided to ask attendees of our User Group Conference to help us out. </a:t>
            </a:r>
            <a:endParaRPr/>
          </a:p>
          <a:p>
            <a:pPr marL="0" lvl="0" indent="0" algn="l" rtl="0">
              <a:spcBef>
                <a:spcPts val="0"/>
              </a:spcBef>
              <a:spcAft>
                <a:spcPts val="0"/>
              </a:spcAft>
              <a:buClr>
                <a:schemeClr val="dk1"/>
              </a:buClr>
              <a:buSzPts val="1100"/>
              <a:buFont typeface="Arial"/>
              <a:buNone/>
            </a:pPr>
            <a:r>
              <a:rPr lang="en-US"/>
              <a:t>We recruited about 20 UGC attendees to participate as testers. We asked them to play the role of patients in a hospital and we spent about 30 minutes with each of these participants over the course of two days. When they arrived for their session, we put a hospital bracelet with their patient admission info on them and asked them to download the CBORD Patient app onto their own phone from the app store.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 test was moderated by Will Gelder and Brandon Moore, two of our designers from CBORD . Can you guys tell us about the method you used for testing?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WILL:</a:t>
            </a:r>
            <a:endParaRPr/>
          </a:p>
          <a:p>
            <a:pPr marL="0" lvl="0" indent="0" algn="l" rtl="0">
              <a:spcBef>
                <a:spcPts val="0"/>
              </a:spcBef>
              <a:spcAft>
                <a:spcPts val="0"/>
              </a:spcAft>
              <a:buClr>
                <a:schemeClr val="dk1"/>
              </a:buClr>
              <a:buSzPts val="1100"/>
              <a:buFont typeface="Arial"/>
              <a:buNone/>
            </a:pPr>
            <a:r>
              <a:rPr lang="en-US"/>
              <a:t>- Fellow designer Brandon Moore and I facilitated the testing. One of us guided the participant while the other took notes and asked followup questions.</a:t>
            </a:r>
            <a:endParaRPr/>
          </a:p>
          <a:p>
            <a:pPr marL="0" lvl="0" indent="0" algn="l" rtl="0">
              <a:spcBef>
                <a:spcPts val="0"/>
              </a:spcBef>
              <a:spcAft>
                <a:spcPts val="0"/>
              </a:spcAft>
              <a:buClr>
                <a:schemeClr val="dk1"/>
              </a:buClr>
              <a:buSzPts val="1100"/>
              <a:buFont typeface="Arial"/>
              <a:buNone/>
            </a:pPr>
            <a:r>
              <a:rPr lang="en-US"/>
              <a:t>- We had a camera set up to record what was happening on the screen, as well as another camera to record all of us. Body language is a form of feedback and so it was important for us to see how a person might physically respond to certain things.</a:t>
            </a:r>
            <a:endParaRPr/>
          </a:p>
          <a:p>
            <a:pPr marL="0" lvl="0" indent="0" algn="l" rtl="0">
              <a:spcBef>
                <a:spcPts val="0"/>
              </a:spcBef>
              <a:spcAft>
                <a:spcPts val="0"/>
              </a:spcAft>
              <a:buClr>
                <a:schemeClr val="dk1"/>
              </a:buClr>
              <a:buSzPts val="1100"/>
              <a:buFont typeface="Arial"/>
              <a:buNone/>
            </a:pPr>
            <a:r>
              <a:rPr lang="en-US"/>
              <a:t>- Each participant was assigned a persona with certain aspects. Each had their own diet, whether they were dining alone or with their family, whether or not they they were a friend of the patient. Things like that.</a:t>
            </a:r>
            <a:endParaRPr/>
          </a:p>
          <a:p>
            <a:pPr marL="0" lvl="0" indent="0" algn="l" rtl="0">
              <a:spcBef>
                <a:spcPts val="0"/>
              </a:spcBef>
              <a:spcAft>
                <a:spcPts val="0"/>
              </a:spcAft>
              <a:buClr>
                <a:schemeClr val="dk1"/>
              </a:buClr>
              <a:buSzPts val="1100"/>
              <a:buFont typeface="Arial"/>
              <a:buNone/>
            </a:pPr>
            <a:r>
              <a:rPr lang="en-US"/>
              <a:t>- And we asked them to complete a number of tasks involving signing up and ordering meals. Being careful not to provide any hints or assistance, or use language that would influence they're thinking. If someone became truly stuck, we would then make note and offer to move on.</a:t>
            </a:r>
            <a:endParaRPr/>
          </a:p>
          <a:p>
            <a:pPr marL="0" lvl="0" indent="0" algn="l" rtl="0">
              <a:spcBef>
                <a:spcPts val="0"/>
              </a:spcBef>
              <a:spcAft>
                <a:spcPts val="0"/>
              </a:spcAft>
              <a:buNone/>
            </a:pPr>
            <a:r>
              <a:rPr lang="en-US"/>
              <a:t>- Testing in this fashion provided a ton of useful information. [NEXT SLIDE]</a:t>
            </a:r>
            <a:endParaRPr/>
          </a:p>
        </p:txBody>
      </p:sp>
      <p:sp>
        <p:nvSpPr>
          <p:cNvPr id="315" name="Google Shape;315;p20: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6" name="Google Shape;316;p20: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 name="Google Shape;85;p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86" name="Google Shape;86;p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Brandon thinks maybe we should introduce ourselves? Maybe how long we’ve been working here? idk</a:t>
            </a:r>
            <a:br>
              <a:rPr lang="en-US"/>
            </a:br>
            <a:br>
              <a:rPr lang="en-US"/>
            </a:br>
            <a:r>
              <a:rPr lang="en-US"/>
              <a:t>My name's Will Gelder - Service Designer, and with me today are Brandon Moore, a product designer, and Clare Hicks - Business Analyst.</a:t>
            </a:r>
            <a:endParaRPr/>
          </a:p>
          <a:p>
            <a:pPr marL="0" lvl="0" indent="0" algn="l" rtl="0">
              <a:spcBef>
                <a:spcPts val="0"/>
              </a:spcBef>
              <a:spcAft>
                <a:spcPts val="0"/>
              </a:spcAft>
              <a:buClr>
                <a:schemeClr val="dk1"/>
              </a:buClr>
              <a:buSzPts val="1100"/>
              <a:buFont typeface="Arial"/>
              <a:buNone/>
            </a:pPr>
            <a:br>
              <a:rPr lang="en-US"/>
            </a:br>
            <a:r>
              <a:rPr lang="en-US"/>
              <a:t>Then will takes over: </a:t>
            </a:r>
            <a:endParaRPr/>
          </a:p>
          <a:p>
            <a:pPr marL="0" lvl="0" indent="0" algn="l" rtl="0">
              <a:spcBef>
                <a:spcPts val="0"/>
              </a:spcBef>
              <a:spcAft>
                <a:spcPts val="0"/>
              </a:spcAft>
              <a:buSzPts val="1100"/>
              <a:buNone/>
            </a:pPr>
            <a:r>
              <a:rPr lang="en-US"/>
              <a:t>Both of us endorse user-centered design best-practices and make it our jobs to empathize with our users, namely, patients, to promote a positive healing experience for them.</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en-US"/>
              <a:t>[ Next ]</a:t>
            </a:r>
            <a:endParaRPr/>
          </a:p>
        </p:txBody>
      </p:sp>
      <p:sp>
        <p:nvSpPr>
          <p:cNvPr id="88" name="Google Shape;88;p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2" name="Google Shape;322;p2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323" name="Google Shape;323;p2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2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WILL: One of the first things that stuck out to us is that people struggled with the Registration process. All of the testers were able to place meal orders, but we saw hesitation on some of the more complex tasks we asked them to do. And we knew that this app was going to be a consumer app used by patients, so it really needed to be intuitive.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BRANDON: Right, plus we want it to be quicker and easier for patients than it is for them to pick up the phone and call the room service call center. So, let’s talk about what happened next once we had all this info.</a:t>
            </a:r>
            <a:endParaRPr/>
          </a:p>
          <a:p>
            <a:pPr marL="0" lvl="0" indent="0" algn="l" rtl="0">
              <a:spcBef>
                <a:spcPts val="0"/>
              </a:spcBef>
              <a:spcAft>
                <a:spcPts val="0"/>
              </a:spcAft>
              <a:buNone/>
            </a:pPr>
            <a:r>
              <a:rPr lang="en-US"/>
              <a:t>[NEXT SLIDE]</a:t>
            </a:r>
            <a:endParaRPr/>
          </a:p>
        </p:txBody>
      </p:sp>
      <p:sp>
        <p:nvSpPr>
          <p:cNvPr id="325" name="Google Shape;325;p2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6" name="Google Shape;326;p2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3" name="Google Shape;333;p2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334" name="Google Shape;334;p2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WILL: Like I said, users were unsure during the registration process.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They didn't know what a MRN was.</a:t>
            </a:r>
            <a:endParaRPr/>
          </a:p>
          <a:p>
            <a:pPr marL="0" lvl="0" indent="0" algn="l" rtl="0">
              <a:spcBef>
                <a:spcPts val="0"/>
              </a:spcBef>
              <a:spcAft>
                <a:spcPts val="0"/>
              </a:spcAft>
              <a:buClr>
                <a:schemeClr val="dk1"/>
              </a:buClr>
              <a:buSzPts val="1100"/>
              <a:buFont typeface="Arial"/>
              <a:buNone/>
            </a:pPr>
            <a:r>
              <a:rPr lang="en-US"/>
              <a:t>The Date of Birth input field was hard for people to use - and they accidentally chose the wrong date.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When we thought about solving these problems for patients we approached the design from a place of empathy. Hospitalized patients may feel nervous or confused. There is so much going on around them. We want them to have all the information they need and feel reassured that their privacy is being protected.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With that information, we decided to augment this screen with a progress meter to convey where the patient was in the onboarding process.</a:t>
            </a:r>
            <a:endParaRPr/>
          </a:p>
          <a:p>
            <a:pPr marL="0" lvl="0" indent="0" algn="l" rtl="0">
              <a:spcBef>
                <a:spcPts val="0"/>
              </a:spcBef>
              <a:spcAft>
                <a:spcPts val="0"/>
              </a:spcAft>
              <a:buClr>
                <a:schemeClr val="dk1"/>
              </a:buClr>
              <a:buSzPts val="1100"/>
              <a:buFont typeface="Arial"/>
              <a:buNone/>
            </a:pPr>
            <a:r>
              <a:rPr lang="en-US"/>
              <a:t>- Patient privacy is important and so we made sure to reassure them that they were indeed making a secure connection to the hospital</a:t>
            </a:r>
            <a:endParaRPr/>
          </a:p>
          <a:p>
            <a:pPr marL="0" lvl="0" indent="0" algn="l" rtl="0">
              <a:spcBef>
                <a:spcPts val="0"/>
              </a:spcBef>
              <a:spcAft>
                <a:spcPts val="0"/>
              </a:spcAft>
              <a:buClr>
                <a:schemeClr val="dk1"/>
              </a:buClr>
              <a:buSzPts val="1100"/>
              <a:buFont typeface="Arial"/>
              <a:buNone/>
            </a:pPr>
            <a:r>
              <a:rPr lang="en-US"/>
              <a:t>- We adopted a more conversational voice in our labeling and messaging to provide a more comforting feel.</a:t>
            </a:r>
            <a:endParaRPr/>
          </a:p>
          <a:p>
            <a:pPr marL="0" lvl="0" indent="0" algn="l" rtl="0">
              <a:spcBef>
                <a:spcPts val="0"/>
              </a:spcBef>
              <a:spcAft>
                <a:spcPts val="0"/>
              </a:spcAft>
              <a:buClr>
                <a:schemeClr val="dk1"/>
              </a:buClr>
              <a:buSzPts val="1100"/>
              <a:buFont typeface="Arial"/>
              <a:buNone/>
            </a:pPr>
            <a:r>
              <a:rPr lang="en-US"/>
              <a:t>- And we revamped the date picker to use a more standard control that people are used to.</a:t>
            </a:r>
            <a:endParaRPr/>
          </a:p>
          <a:p>
            <a:pPr marL="0" lvl="0" indent="0" algn="l" rtl="0">
              <a:spcBef>
                <a:spcPts val="0"/>
              </a:spcBef>
              <a:spcAft>
                <a:spcPts val="0"/>
              </a:spcAft>
              <a:buClr>
                <a:schemeClr val="dk1"/>
              </a:buClr>
              <a:buSzPts val="1100"/>
              <a:buFont typeface="Arial"/>
              <a:buNone/>
            </a:pPr>
            <a:r>
              <a:rPr lang="en-US"/>
              <a:t>- Finally, we revamped the look to make it more clear which elements on the screen were inputs versus a static text.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[NEXT SLIDE]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36" name="Google Shape;336;p2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7" name="Google Shape;337;p2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5" name="Google Shape;345;p2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346" name="Google Shape;346;p2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2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WILL: On the next screen, where the user has the option to create an Account we saw users mis-type their passwords or not meet all of the password requirements on the first try. This often added on average about 30 seconds to a minute more to the entire onboarding process.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Since users weren't able to see their passwords as they type, they often mismatched and thus couldn't proceed.</a:t>
            </a:r>
            <a:endParaRPr/>
          </a:p>
          <a:p>
            <a:pPr marL="0" lvl="0" indent="0" algn="l" rtl="0">
              <a:spcBef>
                <a:spcPts val="0"/>
              </a:spcBef>
              <a:spcAft>
                <a:spcPts val="0"/>
              </a:spcAft>
              <a:buClr>
                <a:schemeClr val="dk1"/>
              </a:buClr>
              <a:buSzPts val="1100"/>
              <a:buFont typeface="Arial"/>
              <a:buNone/>
            </a:pPr>
            <a:r>
              <a:rPr lang="en-US"/>
              <a:t>- Users also didn't see the password requirements and often had to double-back to change their passwords.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We now allow them to see their password as they are typing it in, instead of making them confirm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Gave them real-time information about meeting password requirements.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They can also select the option of skipping registration altogether. They can still order meals without a login, they'll just need to enter their MRN, DOB, and Facility ID each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All of these enhancements were done with the idea of making this process more intuitive, faster, and more pleasant for the user.</a:t>
            </a:r>
            <a:endParaRPr/>
          </a:p>
          <a:p>
            <a:pPr marL="0" lvl="0" indent="0" algn="l" rtl="0">
              <a:spcBef>
                <a:spcPts val="0"/>
              </a:spcBef>
              <a:spcAft>
                <a:spcPts val="0"/>
              </a:spcAft>
              <a:buClr>
                <a:schemeClr val="dk1"/>
              </a:buClr>
              <a:buSzPts val="1100"/>
              <a:buFont typeface="Arial"/>
              <a:buNone/>
            </a:pPr>
            <a:r>
              <a:rPr lang="en-US"/>
              <a:t>[NEXT SLIDE]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48" name="Google Shape;348;p2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9" name="Google Shape;349;p2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7" name="Google Shape;357;p2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358" name="Google Shape;358;p2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2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WILL: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The core of the app is ordering meals. On the left, we have the initial design that we tested.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en-US"/>
              <a:t>- Hospitals will often have limits on the number of items the patient can choose from from a particular category. For example,  you can only choose up to 1 entree per meal. We saw people getting confused and try to select more than the limits allowed.</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en-US"/>
              <a:t>- We moved the messages closer to the category name and provided some more indicators when they've reached the limit for the category.</a:t>
            </a:r>
            <a:endParaRPr/>
          </a:p>
          <a:p>
            <a:pPr marL="0" lvl="0" indent="0" algn="l" rtl="0">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a:t>Moved nutrient gauges up by the name to associate them with the person.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[NEXT SLIDE]</a:t>
            </a:r>
            <a:endParaRPr/>
          </a:p>
          <a:p>
            <a:pPr marL="0" lvl="0" indent="0" algn="l" rtl="0">
              <a:spcBef>
                <a:spcPts val="0"/>
              </a:spcBef>
              <a:spcAft>
                <a:spcPts val="0"/>
              </a:spcAft>
              <a:buNone/>
            </a:pPr>
            <a:endParaRPr/>
          </a:p>
        </p:txBody>
      </p:sp>
      <p:sp>
        <p:nvSpPr>
          <p:cNvPr id="360" name="Google Shape;360;p2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1" name="Google Shape;361;p2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2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370" name="Google Shape;370;p2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2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WILL:</a:t>
            </a:r>
            <a:endParaRPr/>
          </a:p>
          <a:p>
            <a:pPr marL="0" lvl="0" indent="0" algn="l" rtl="0">
              <a:spcBef>
                <a:spcPts val="0"/>
              </a:spcBef>
              <a:spcAft>
                <a:spcPts val="0"/>
              </a:spcAft>
              <a:buClr>
                <a:schemeClr val="dk1"/>
              </a:buClr>
              <a:buSzPts val="1100"/>
              <a:buFont typeface="Arial"/>
              <a:buNone/>
            </a:pPr>
            <a:r>
              <a:rPr lang="en-US"/>
              <a:t>- Here on the order summary, the patient reviews the items that they've selected, and either changes them or submits the order.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Something else we saw when we asked users to place an order was that many did not know they could select a delivery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To help with this issue, we removed a few elements off the screen and added more of a tab look. This makes the delivery time more obvious. Further user testing will tell us if we've done enough or if we need to keep working on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 So that's the core of the app, but we do plan on extending the functionality. What's in store next, Clare? [NEXT SLIDE]</a:t>
            </a:r>
            <a:endParaRPr/>
          </a:p>
        </p:txBody>
      </p:sp>
      <p:sp>
        <p:nvSpPr>
          <p:cNvPr id="372" name="Google Shape;372;p2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3" name="Google Shape;373;p2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4: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1" name="Google Shape;381;p24: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382" name="Google Shape;382;p24: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2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Well, we're working on providing patients with alternative ways of accessing the app, because we know that one-size-does-not-fit-all when it comes to healthcare. We're in the testing phase right now of a FHIR implementation with the EPIC MYchart system. FHIR stands for Fast Healthcare Interoperability Resources and it's a fairly new interface spec used to connect apps with EHRs and patient portals. This will allow patients to sign in one time to EPIC Mychart and access our app from there. The patient will simply click a Meals icon, it will launch our app and EPIC will pass us their credentials in a secure FHIR interface, and then the patient can immediately start interacting with our meal-ordering app. That is slated to be ready in the 2nd quarter of this year.</a:t>
            </a:r>
            <a:endParaRPr/>
          </a:p>
          <a:p>
            <a:pPr marL="0" lvl="0" indent="0" algn="l" rtl="0">
              <a:spcBef>
                <a:spcPts val="0"/>
              </a:spcBef>
              <a:spcAft>
                <a:spcPts val="0"/>
              </a:spcAft>
              <a:buNone/>
            </a:pPr>
            <a:endParaRPr/>
          </a:p>
          <a:p>
            <a:pPr marL="0" lvl="0" indent="0" algn="l" rtl="0">
              <a:spcBef>
                <a:spcPts val="0"/>
              </a:spcBef>
              <a:spcAft>
                <a:spcPts val="0"/>
              </a:spcAft>
              <a:buNone/>
            </a:pPr>
            <a:r>
              <a:rPr lang="en-US"/>
              <a:t>We are also implementing the option of  Biometric Logins in the app for patients who are using their own device. All of the biometric data is stored on the device, we do not store it or even access it. It's the same way that people can use facial recognition and fingerprint ID to open other secure apps, such as banking apps. </a:t>
            </a:r>
            <a:endParaRPr/>
          </a:p>
        </p:txBody>
      </p:sp>
      <p:sp>
        <p:nvSpPr>
          <p:cNvPr id="384" name="Google Shape;384;p24: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p2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7: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4" name="Google Shape;394;p27: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395" name="Google Shape;395;p27: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2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one of the usability challenges we're tackling next is giving users a way to navigate the menu that does not require them to scroll and scroll past foods that are not interested in.  We know that hospitals are feeding patients with a variety of nutrition needs and preferences, so the menus can often be quite extensive. Obviously we would never present a patient with a food that isn’t appropriate for their diet or allergies, but we also want to give patients the tools they need to easily find what they’re looking for.</a:t>
            </a:r>
            <a:endParaRPr/>
          </a:p>
          <a:p>
            <a:pPr marL="0" lvl="0" indent="0" algn="l" rtl="0">
              <a:spcBef>
                <a:spcPts val="0"/>
              </a:spcBef>
              <a:spcAft>
                <a:spcPts val="0"/>
              </a:spcAft>
              <a:buNone/>
            </a:pPr>
            <a:endParaRPr/>
          </a:p>
          <a:p>
            <a:pPr marL="0" lvl="0" indent="0" algn="l" rtl="0">
              <a:spcBef>
                <a:spcPts val="0"/>
              </a:spcBef>
              <a:spcAft>
                <a:spcPts val="0"/>
              </a:spcAft>
              <a:buNone/>
            </a:pPr>
            <a:r>
              <a:rPr lang="en-US"/>
              <a:t>Currently in development and due to be released in the next few weeks is a category-choosing feature. This will allow patients to select a particular service course or category and have the menu auto-scroll right to it. One of the great things about this application is that when we release new features like this where we are enhancing the User Interface - users see it immediately. Just like any other app on your phone or tablet. So when the category chooser gets released in a few weeks, users will be able to start using it right away.</a:t>
            </a:r>
            <a:endParaRPr/>
          </a:p>
        </p:txBody>
      </p:sp>
      <p:sp>
        <p:nvSpPr>
          <p:cNvPr id="397" name="Google Shape;397;p27: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8" name="Google Shape;398;p2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0e72392ef_3_7: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5" name="Google Shape;405;g50e72392ef_3_7: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406" name="Google Shape;406;g50e72392ef_3_7: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g50e72392ef_3_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I’ll close out this portion of the presentation by saying thank you to all of our customers who are implementing this app or are interested in implementing. We’re looking forward to partnering with you on designing a batter patient experience. </a:t>
            </a:r>
            <a:endParaRPr/>
          </a:p>
        </p:txBody>
      </p:sp>
      <p:sp>
        <p:nvSpPr>
          <p:cNvPr id="408" name="Google Shape;408;g50e72392ef_3_7: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9" name="Google Shape;409;g50e72392ef_3_7: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5" name="Google Shape;415;p2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416" name="Google Shape;416;p28: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2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CLARE: I am very pleased to remind everyone of the panel of experts we have with us here today. I have some prepared questions, and I hope all of you will submit your questions as well. </a:t>
            </a:r>
            <a:endParaRPr/>
          </a:p>
          <a:p>
            <a:pPr marL="0" lvl="0" indent="0" algn="l" rtl="0">
              <a:spcBef>
                <a:spcPts val="0"/>
              </a:spcBef>
              <a:spcAft>
                <a:spcPts val="0"/>
              </a:spcAft>
              <a:buNone/>
            </a:pPr>
            <a:endParaRPr/>
          </a:p>
          <a:p>
            <a:pPr marL="0" lvl="0" indent="0" algn="l" rtl="0">
              <a:spcBef>
                <a:spcPts val="0"/>
              </a:spcBef>
              <a:spcAft>
                <a:spcPts val="0"/>
              </a:spcAft>
              <a:buNone/>
            </a:pPr>
            <a:r>
              <a:rPr lang="en-US"/>
              <a:t>Megan Moore is a Registered Nurse and Clinical Lead at Ohio Health. She has been working as a RN for 5 years and recently assisted with the rollout of the CBORD Patient app on her unit.</a:t>
            </a:r>
            <a:endParaRPr/>
          </a:p>
          <a:p>
            <a:pPr marL="0" lvl="0" indent="0" algn="l" rtl="0">
              <a:spcBef>
                <a:spcPts val="0"/>
              </a:spcBef>
              <a:spcAft>
                <a:spcPts val="0"/>
              </a:spcAft>
              <a:buNone/>
            </a:pPr>
            <a:endParaRPr/>
          </a:p>
          <a:p>
            <a:pPr marL="0" lvl="0" indent="0" algn="l" rtl="0">
              <a:spcBef>
                <a:spcPts val="0"/>
              </a:spcBef>
              <a:spcAft>
                <a:spcPts val="0"/>
              </a:spcAft>
              <a:buNone/>
            </a:pPr>
            <a:r>
              <a:rPr lang="en-US"/>
              <a:t>Kate Klindt is a CBORD Product Owner with a specialization in designing and implementing solutions for enterprise heath systems. Kate has worked with over 400 different hospital nutrition departments, providing her with a deep understanding of the challenges and rewards of healthcare foodservice. </a:t>
            </a:r>
            <a:endParaRPr/>
          </a:p>
          <a:p>
            <a:pPr marL="0" lvl="0" indent="0" algn="l" rtl="0">
              <a:spcBef>
                <a:spcPts val="0"/>
              </a:spcBef>
              <a:spcAft>
                <a:spcPts val="0"/>
              </a:spcAft>
              <a:buNone/>
            </a:pPr>
            <a:endParaRPr/>
          </a:p>
          <a:p>
            <a:pPr marL="0" lvl="0" indent="0" algn="l" rtl="0">
              <a:spcBef>
                <a:spcPts val="0"/>
              </a:spcBef>
              <a:spcAft>
                <a:spcPts val="0"/>
              </a:spcAft>
              <a:buNone/>
            </a:pPr>
            <a:r>
              <a:rPr lang="en-US"/>
              <a:t>Angela Mason-Epper is a Senior Product Instructor at CBORD.  She has been designing and delivering training programs to healthcare sites for 12 years.  She is passionate about helping others be successful with technology.  </a:t>
            </a:r>
            <a:endParaRPr/>
          </a:p>
          <a:p>
            <a:pPr marL="0" lvl="0" indent="0" algn="l" rtl="0">
              <a:spcBef>
                <a:spcPts val="0"/>
              </a:spcBef>
              <a:spcAft>
                <a:spcPts val="0"/>
              </a:spcAft>
              <a:buNone/>
            </a:pPr>
            <a:endParaRPr/>
          </a:p>
          <a:p>
            <a:pPr marL="0" lvl="0" indent="0" algn="l" rtl="0">
              <a:spcBef>
                <a:spcPts val="0"/>
              </a:spcBef>
              <a:spcAft>
                <a:spcPts val="0"/>
              </a:spcAft>
              <a:buNone/>
            </a:pPr>
            <a:r>
              <a:rPr lang="en-US"/>
              <a:t>Will Ryan is the Design Director of the newly formed User Interface and User Experience team at CBORD. He leads a team of designers, researchers, and developers to think about the problems facing our customers (and their customers) and find new ways to solve their pain points and address new gains for our products’ users. Will has experience as a design strategist, educator, leader, author, and advocate. After 4 years of research and teaching in higher education at Indiana University and Ithaca College, he transitioned into a leadership role of applying service design, usability, and UX strategy to solve organizational problems at Coca-Cola, NCR (focusing in the hospitality space), and now at CBORD and Horizon.</a:t>
            </a:r>
            <a:endParaRPr/>
          </a:p>
          <a:p>
            <a:pPr marL="0" lvl="0" indent="0" algn="l" rtl="0">
              <a:spcBef>
                <a:spcPts val="0"/>
              </a:spcBef>
              <a:spcAft>
                <a:spcPts val="0"/>
              </a:spcAft>
              <a:buNone/>
            </a:pPr>
            <a:endParaRPr/>
          </a:p>
          <a:p>
            <a:pPr marL="0" lvl="0" indent="0" algn="l" rtl="0">
              <a:spcBef>
                <a:spcPts val="0"/>
              </a:spcBef>
              <a:spcAft>
                <a:spcPts val="0"/>
              </a:spcAft>
              <a:buNone/>
            </a:pPr>
            <a:r>
              <a:rPr lang="en-US"/>
              <a:t>Thank you all for joining us. Let’s get started.</a:t>
            </a:r>
            <a:endParaRPr/>
          </a:p>
        </p:txBody>
      </p:sp>
      <p:sp>
        <p:nvSpPr>
          <p:cNvPr id="418" name="Google Shape;418;p2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9" name="Google Shape;419;p2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9: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3" name="Google Shape;443;p29: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444" name="Google Shape;444;p29: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29: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question is for Will Ryan. Read question.</a:t>
            </a:r>
            <a:endParaRPr/>
          </a:p>
        </p:txBody>
      </p:sp>
      <p:sp>
        <p:nvSpPr>
          <p:cNvPr id="446" name="Google Shape;446;p29: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7" name="Google Shape;447;p29: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8" name="Google Shape;108;p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109" name="Google Shape;109;p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Near the end of the session, we'll have a group of expert panelists to do a Q&amp;A session. More on them later.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 Next ]</a:t>
            </a:r>
            <a:endParaRPr/>
          </a:p>
        </p:txBody>
      </p:sp>
      <p:sp>
        <p:nvSpPr>
          <p:cNvPr id="111" name="Google Shape;111;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3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34: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0" name="Google Shape;470;p3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471" name="Google Shape;471;p3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30: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0: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74" name="Google Shape;474;p30: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3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6" name="Google Shape;496;p3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497" name="Google Shape;497;p3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0" name="Google Shape;500;p3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3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2" name="Google Shape;522;p3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523" name="Google Shape;523;p3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3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3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26" name="Google Shape;526;p3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3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7: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8" name="Google Shape;548;p37: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549" name="Google Shape;549;p37: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3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Our contact information is on the screen. Please don't hesitate to reach out to any one of us with questions.</a:t>
            </a:r>
            <a:endParaRPr dirty="0"/>
          </a:p>
        </p:txBody>
      </p:sp>
      <p:sp>
        <p:nvSpPr>
          <p:cNvPr id="551" name="Google Shape;551;p37: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2" name="Google Shape;552;p3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Thank you for attending this webinar. Please contact us Nicole  to schedule an on-site demo for your organization.</a:t>
            </a:r>
          </a:p>
        </p:txBody>
      </p:sp>
      <p:sp>
        <p:nvSpPr>
          <p:cNvPr id="4" name="Slide Number Placeholder 3"/>
          <p:cNvSpPr>
            <a:spLocks noGrp="1"/>
          </p:cNvSpPr>
          <p:nvPr>
            <p:ph type="sldNum" sz="quarter" idx="10"/>
          </p:nvPr>
        </p:nvSpPr>
        <p:spPr/>
        <p:txBody>
          <a:bodyPr/>
          <a:lstStyle/>
          <a:p>
            <a:fld id="{14D43CBC-BDD0-4570-8CB5-AF12E747710E}" type="slidenum">
              <a:rPr lang="en-US" smtClean="0"/>
              <a:t>38</a:t>
            </a:fld>
            <a:endParaRPr lang="en-US"/>
          </a:p>
        </p:txBody>
      </p:sp>
    </p:spTree>
    <p:extLst>
      <p:ext uri="{BB962C8B-B14F-4D97-AF65-F5344CB8AC3E}">
        <p14:creationId xmlns:p14="http://schemas.microsoft.com/office/powerpoint/2010/main" val="62302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Our main topics today include:</a:t>
            </a:r>
            <a:endParaRPr/>
          </a:p>
          <a:p>
            <a:pPr marL="0" lvl="0" indent="0" algn="l" rtl="0">
              <a:spcBef>
                <a:spcPts val="0"/>
              </a:spcBef>
              <a:spcAft>
                <a:spcPts val="0"/>
              </a:spcAft>
              <a:buClr>
                <a:schemeClr val="dk1"/>
              </a:buClr>
              <a:buSzPts val="1100"/>
              <a:buFont typeface="Arial"/>
              <a:buNone/>
            </a:pPr>
            <a:r>
              <a:rPr lang="en-US"/>
              <a:t>- high-level definition of Design</a:t>
            </a:r>
            <a:endParaRPr/>
          </a:p>
          <a:p>
            <a:pPr marL="0" lvl="0" indent="0" algn="l" rtl="0">
              <a:spcBef>
                <a:spcPts val="0"/>
              </a:spcBef>
              <a:spcAft>
                <a:spcPts val="0"/>
              </a:spcAft>
              <a:buClr>
                <a:schemeClr val="dk1"/>
              </a:buClr>
              <a:buSzPts val="1100"/>
              <a:buFont typeface="Arial"/>
              <a:buNone/>
            </a:pPr>
            <a:r>
              <a:rPr lang="en-US"/>
              <a:t>- user-centered design, a.k.a. patient-centered design</a:t>
            </a:r>
            <a:endParaRPr/>
          </a:p>
          <a:p>
            <a:pPr marL="0" lvl="0" indent="0" algn="l" rtl="0">
              <a:spcBef>
                <a:spcPts val="0"/>
              </a:spcBef>
              <a:spcAft>
                <a:spcPts val="0"/>
              </a:spcAft>
              <a:buClr>
                <a:schemeClr val="dk1"/>
              </a:buClr>
              <a:buSzPts val="1100"/>
              <a:buFont typeface="Arial"/>
              <a:buNone/>
            </a:pPr>
            <a:r>
              <a:rPr lang="en-US"/>
              <a:t>- Design in the context of Healthcare</a:t>
            </a:r>
            <a:endParaRPr/>
          </a:p>
          <a:p>
            <a:pPr marL="0" lvl="0" indent="0" algn="l" rtl="0">
              <a:spcBef>
                <a:spcPts val="0"/>
              </a:spcBef>
              <a:spcAft>
                <a:spcPts val="0"/>
              </a:spcAft>
              <a:buClr>
                <a:schemeClr val="dk1"/>
              </a:buClr>
              <a:buSzPts val="1100"/>
              <a:buFont typeface="Arial"/>
              <a:buNone/>
            </a:pPr>
            <a:r>
              <a:rPr lang="en-US"/>
              <a:t>- Our "CBORD Patient" product and our usability research process</a:t>
            </a:r>
            <a:endParaRPr/>
          </a:p>
          <a:p>
            <a:pPr marL="0" lvl="0" indent="0" algn="l" rtl="0">
              <a:spcBef>
                <a:spcPts val="0"/>
              </a:spcBef>
              <a:spcAft>
                <a:spcPts val="0"/>
              </a:spcAft>
              <a:buNone/>
            </a:pPr>
            <a:r>
              <a:rPr lang="en-US"/>
              <a:t>- Expert Panel q&amp;a</a:t>
            </a:r>
            <a:endParaRPr/>
          </a:p>
          <a:p>
            <a:pPr marL="0" lvl="0" indent="0" algn="l" rtl="0">
              <a:spcBef>
                <a:spcPts val="0"/>
              </a:spcBef>
              <a:spcAft>
                <a:spcPts val="0"/>
              </a:spcAft>
              <a:buNone/>
            </a:pPr>
            <a:endParaRPr/>
          </a:p>
          <a:p>
            <a:pPr marL="0" lvl="0" indent="0" algn="l" rtl="0">
              <a:spcBef>
                <a:spcPts val="0"/>
              </a:spcBef>
              <a:spcAft>
                <a:spcPts val="0"/>
              </a:spcAft>
              <a:buNone/>
            </a:pPr>
            <a:r>
              <a:rPr lang="en-US"/>
              <a:t>[ Next ]</a:t>
            </a:r>
            <a:endParaRPr/>
          </a:p>
        </p:txBody>
      </p:sp>
      <p:sp>
        <p:nvSpPr>
          <p:cNvPr id="136" name="Google Shape;136;p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7" name="Google Shape;147;p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148" name="Google Shape;148;p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Before we talk about user-centered design, we need to talk about design in general. </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en-US"/>
              <a:t>It's worth noting that YOU are practicing user-centered design within your jobs already. </a:t>
            </a:r>
            <a:endParaRPr/>
          </a:p>
          <a:p>
            <a:pPr marL="0" lvl="0" indent="0" algn="l" rtl="0">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a:t>Speaking with patients, answering their questions, ensuring that they're situated and cared for, taking and delivering their meals -- all of these touch points must be carefully considered to ensure that a patient feels as close to "normal" as they can, in a vulnerable situation.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Next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0" name="Google Shape;150;p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8" name="Google Shape;158;p6: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159" name="Google Shape;159;p6: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 Poor design is easy to notice. It often sticks out because it calls attention to itself by being confusing, or being unintuitive, or worse-yet by being dangerous</a:t>
            </a:r>
            <a:endParaRPr/>
          </a:p>
          <a:p>
            <a:pPr marL="0" lvl="0" indent="0" algn="l" rtl="0">
              <a:spcBef>
                <a:spcPts val="0"/>
              </a:spcBef>
              <a:spcAft>
                <a:spcPts val="0"/>
              </a:spcAft>
              <a:buClr>
                <a:schemeClr val="dk1"/>
              </a:buClr>
              <a:buSzPts val="1100"/>
              <a:buFont typeface="Arial"/>
              <a:buNone/>
            </a:pPr>
            <a:r>
              <a:rPr lang="en-US"/>
              <a:t>- Usually, poor design stems from decisions made out of expedience, poor analysis, and limited-to-no feedback from actual users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 Next ]</a:t>
            </a:r>
            <a:endParaRPr/>
          </a:p>
        </p:txBody>
      </p:sp>
      <p:sp>
        <p:nvSpPr>
          <p:cNvPr id="161" name="Google Shape;161;p6: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2" name="Google Shape;162;p6: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5" name="Google Shape;175;p7: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176" name="Google Shape;176;p7: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Good design is often invisible. It's invisible because it lets you accomplish your goals in ways that are not intrusive and frictionless.</a:t>
            </a:r>
            <a:endParaRPr/>
          </a:p>
          <a:p>
            <a:pPr marL="0" lvl="0" indent="0" algn="l" rtl="0">
              <a:spcBef>
                <a:spcPts val="0"/>
              </a:spcBef>
              <a:spcAft>
                <a:spcPts val="0"/>
              </a:spcAft>
              <a:buNone/>
            </a:pPr>
            <a:endParaRPr/>
          </a:p>
          <a:p>
            <a:pPr marL="0" lvl="0" indent="0" algn="l" rtl="0">
              <a:spcBef>
                <a:spcPts val="0"/>
              </a:spcBef>
              <a:spcAft>
                <a:spcPts val="0"/>
              </a:spcAft>
              <a:buNone/>
            </a:pPr>
            <a:r>
              <a:rPr lang="en-US"/>
              <a:t>[ Next ]</a:t>
            </a:r>
            <a:endParaRPr/>
          </a:p>
        </p:txBody>
      </p:sp>
      <p:sp>
        <p:nvSpPr>
          <p:cNvPr id="178" name="Google Shape;178;p7: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0" name="Google Shape;190;p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191" name="Google Shape;191;p8: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 That's design in general, now let's shift the perspective to talk about user-centered design applied to the healthcare space. Simply replacing the word "user" with "patient".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I have a quote from the interaction design foundation, which defines user-centered design: "... process in which designers focus on users and their needs in each phase of the design process."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I'll rephrase this to talk about patient-centered design. "...process in which patient care teams focus on patients and their needs at each stage of their healing.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And you can start to gather, user-centered design is already being leveraged within the healthcare space. We at CBORD want to become partners with you to ultimately reduce friction at various touch points in the patient care experience.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 Next ]</a:t>
            </a:r>
            <a:endParaRPr/>
          </a:p>
        </p:txBody>
      </p:sp>
      <p:sp>
        <p:nvSpPr>
          <p:cNvPr id="193" name="Google Shape;193;p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4" name="Google Shape;194;p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9: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a:solidFill>
                  <a:schemeClr val="dk1"/>
                </a:solidFill>
                <a:latin typeface="Calibri"/>
                <a:ea typeface="Calibri"/>
                <a:cs typeface="Calibri"/>
                <a:sym typeface="Calibri"/>
              </a:rPr>
              <a:t>03.04.2019</a:t>
            </a:r>
            <a:endParaRPr sz="1200">
              <a:solidFill>
                <a:schemeClr val="dk1"/>
              </a:solidFill>
              <a:latin typeface="Calibri"/>
              <a:ea typeface="Calibri"/>
              <a:cs typeface="Calibri"/>
              <a:sym typeface="Calibri"/>
            </a:endParaRPr>
          </a:p>
        </p:txBody>
      </p:sp>
      <p:sp>
        <p:nvSpPr>
          <p:cNvPr id="204" name="Google Shape;204;p9: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9: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 By partnering with us, know that our team, at its very core, empathizes with patients. We all know, or have been that someone in the hospital. It's an alienating experience, to say the least.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And so when we are designing for the patient, we're taking into account the sights, smells, and sounds that a patient would likely experience.</a:t>
            </a:r>
            <a:endParaRPr/>
          </a:p>
          <a:p>
            <a:pPr marL="0" lvl="0" indent="0" algn="l" rtl="0">
              <a:spcBef>
                <a:spcPts val="0"/>
              </a:spcBef>
              <a:spcAft>
                <a:spcPts val="0"/>
              </a:spcAft>
              <a:buNone/>
            </a:pPr>
            <a:r>
              <a:rPr lang="en-US"/>
              <a:t>- These factors will often make or break certain design decisions. Someone who suffers from vertigo may not be able to handle complex animation and movement onscreen. Someone with Parkinson's Disease may not be able to accurately press a tiny button. Someone with color blindness may not be able to distinguish between a warning color versus a success color.</a:t>
            </a:r>
            <a:endParaRPr/>
          </a:p>
          <a:p>
            <a:pPr marL="0" lvl="0" indent="0" algn="l" rtl="0">
              <a:spcBef>
                <a:spcPts val="0"/>
              </a:spcBef>
              <a:spcAft>
                <a:spcPts val="0"/>
              </a:spcAft>
              <a:buNone/>
            </a:pPr>
            <a:endParaRPr/>
          </a:p>
          <a:p>
            <a:pPr marL="0" lvl="0" indent="0" algn="l" rtl="0">
              <a:spcBef>
                <a:spcPts val="0"/>
              </a:spcBef>
              <a:spcAft>
                <a:spcPts val="0"/>
              </a:spcAft>
              <a:buNone/>
            </a:pPr>
            <a:r>
              <a:rPr lang="en-US"/>
              <a:t>[ Next ]</a:t>
            </a:r>
            <a:endParaRPr/>
          </a:p>
        </p:txBody>
      </p:sp>
      <p:sp>
        <p:nvSpPr>
          <p:cNvPr id="206" name="Google Shape;206;p9: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7" name="Google Shape;207;p9: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1259682" y="547688"/>
            <a:ext cx="15773400" cy="198834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1"/>
          <p:cNvSpPr txBox="1">
            <a:spLocks noGrp="1"/>
          </p:cNvSpPr>
          <p:nvPr>
            <p:ph type="body" idx="1"/>
          </p:nvPr>
        </p:nvSpPr>
        <p:spPr>
          <a:xfrm>
            <a:off x="1259683" y="2547383"/>
            <a:ext cx="7736681" cy="747023"/>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500"/>
              </a:spcBef>
              <a:spcAft>
                <a:spcPts val="0"/>
              </a:spcAft>
              <a:buClr>
                <a:schemeClr val="dk1"/>
              </a:buClr>
              <a:buSzPts val="3600"/>
              <a:buFont typeface="Calibri"/>
              <a:buNone/>
              <a:defRPr sz="3600" b="1"/>
            </a:lvl1pPr>
            <a:lvl2pPr marL="914400" lvl="1" indent="-228600" algn="l">
              <a:lnSpc>
                <a:spcPct val="90000"/>
              </a:lnSpc>
              <a:spcBef>
                <a:spcPts val="900"/>
              </a:spcBef>
              <a:spcAft>
                <a:spcPts val="0"/>
              </a:spcAft>
              <a:buSzPts val="3000"/>
              <a:buNone/>
              <a:defRPr sz="3000" b="1"/>
            </a:lvl2pPr>
            <a:lvl3pPr marL="1371600" lvl="2" indent="-228600" algn="l">
              <a:lnSpc>
                <a:spcPct val="90000"/>
              </a:lnSpc>
              <a:spcBef>
                <a:spcPts val="900"/>
              </a:spcBef>
              <a:spcAft>
                <a:spcPts val="0"/>
              </a:spcAft>
              <a:buSzPts val="2700"/>
              <a:buNone/>
              <a:defRPr sz="2700" b="1"/>
            </a:lvl3pPr>
            <a:lvl4pPr marL="1828800" lvl="3" indent="-228600" algn="l">
              <a:lnSpc>
                <a:spcPct val="90000"/>
              </a:lnSpc>
              <a:spcBef>
                <a:spcPts val="900"/>
              </a:spcBef>
              <a:spcAft>
                <a:spcPts val="0"/>
              </a:spcAft>
              <a:buSzPts val="2400"/>
              <a:buNone/>
              <a:defRPr sz="2400" b="1"/>
            </a:lvl4pPr>
            <a:lvl5pPr marL="2286000" lvl="4" indent="-228600" algn="l">
              <a:lnSpc>
                <a:spcPct val="90000"/>
              </a:lnSpc>
              <a:spcBef>
                <a:spcPts val="900"/>
              </a:spcBef>
              <a:spcAft>
                <a:spcPts val="0"/>
              </a:spcAft>
              <a:buSzPts val="2400"/>
              <a:buNone/>
              <a:defRPr sz="2400" b="1"/>
            </a:lvl5pPr>
            <a:lvl6pPr marL="2743200" lvl="5" indent="-228600" algn="l">
              <a:lnSpc>
                <a:spcPct val="90000"/>
              </a:lnSpc>
              <a:spcBef>
                <a:spcPts val="900"/>
              </a:spcBef>
              <a:spcAft>
                <a:spcPts val="0"/>
              </a:spcAft>
              <a:buClr>
                <a:schemeClr val="dk1"/>
              </a:buClr>
              <a:buSzPts val="2400"/>
              <a:buNone/>
              <a:defRPr sz="2400" b="1"/>
            </a:lvl6pPr>
            <a:lvl7pPr marL="3200400" lvl="6" indent="-228600" algn="l">
              <a:lnSpc>
                <a:spcPct val="90000"/>
              </a:lnSpc>
              <a:spcBef>
                <a:spcPts val="750"/>
              </a:spcBef>
              <a:spcAft>
                <a:spcPts val="0"/>
              </a:spcAft>
              <a:buClr>
                <a:schemeClr val="dk1"/>
              </a:buClr>
              <a:buSzPts val="2400"/>
              <a:buNone/>
              <a:defRPr sz="2400" b="1"/>
            </a:lvl7pPr>
            <a:lvl8pPr marL="3657600" lvl="7" indent="-228600" algn="l">
              <a:lnSpc>
                <a:spcPct val="90000"/>
              </a:lnSpc>
              <a:spcBef>
                <a:spcPts val="750"/>
              </a:spcBef>
              <a:spcAft>
                <a:spcPts val="0"/>
              </a:spcAft>
              <a:buClr>
                <a:schemeClr val="dk1"/>
              </a:buClr>
              <a:buSzPts val="2400"/>
              <a:buNone/>
              <a:defRPr sz="2400" b="1"/>
            </a:lvl8pPr>
            <a:lvl9pPr marL="4114800" lvl="8" indent="-228600" algn="l">
              <a:lnSpc>
                <a:spcPct val="90000"/>
              </a:lnSpc>
              <a:spcBef>
                <a:spcPts val="750"/>
              </a:spcBef>
              <a:spcAft>
                <a:spcPts val="0"/>
              </a:spcAft>
              <a:buClr>
                <a:schemeClr val="dk1"/>
              </a:buClr>
              <a:buSzPts val="2400"/>
              <a:buNone/>
              <a:defRPr sz="2400" b="1"/>
            </a:lvl9pPr>
          </a:lstStyle>
          <a:p>
            <a:endParaRPr/>
          </a:p>
        </p:txBody>
      </p:sp>
      <p:sp>
        <p:nvSpPr>
          <p:cNvPr id="47" name="Google Shape;47;p11"/>
          <p:cNvSpPr txBox="1">
            <a:spLocks noGrp="1"/>
          </p:cNvSpPr>
          <p:nvPr>
            <p:ph type="body" idx="2"/>
          </p:nvPr>
        </p:nvSpPr>
        <p:spPr>
          <a:xfrm>
            <a:off x="1259683" y="3757613"/>
            <a:ext cx="7736681" cy="519910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1800"/>
              <a:buNone/>
              <a:defRPr/>
            </a:lvl1pPr>
            <a:lvl2pPr marL="914400" lvl="1" indent="-342900" algn="l">
              <a:lnSpc>
                <a:spcPct val="90000"/>
              </a:lnSpc>
              <a:spcBef>
                <a:spcPts val="900"/>
              </a:spcBef>
              <a:spcAft>
                <a:spcPts val="0"/>
              </a:spcAft>
              <a:buSzPts val="1800"/>
              <a:buChar char="•"/>
              <a:defRPr/>
            </a:lvl2pPr>
            <a:lvl3pPr marL="1371600" lvl="2" indent="-342900" algn="l">
              <a:lnSpc>
                <a:spcPct val="90000"/>
              </a:lnSpc>
              <a:spcBef>
                <a:spcPts val="900"/>
              </a:spcBef>
              <a:spcAft>
                <a:spcPts val="0"/>
              </a:spcAft>
              <a:buSzPts val="1800"/>
              <a:buChar char="•"/>
              <a:defRPr/>
            </a:lvl3pPr>
            <a:lvl4pPr marL="1828800" lvl="3" indent="-342900" algn="l">
              <a:lnSpc>
                <a:spcPct val="90000"/>
              </a:lnSpc>
              <a:spcBef>
                <a:spcPts val="900"/>
              </a:spcBef>
              <a:spcAft>
                <a:spcPts val="0"/>
              </a:spcAft>
              <a:buSzPts val="1800"/>
              <a:buChar char="•"/>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48" name="Google Shape;48;p11"/>
          <p:cNvSpPr txBox="1">
            <a:spLocks noGrp="1"/>
          </p:cNvSpPr>
          <p:nvPr>
            <p:ph type="body" idx="3"/>
          </p:nvPr>
        </p:nvSpPr>
        <p:spPr>
          <a:xfrm>
            <a:off x="9258300" y="2547383"/>
            <a:ext cx="7774782" cy="747023"/>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500"/>
              </a:spcBef>
              <a:spcAft>
                <a:spcPts val="0"/>
              </a:spcAft>
              <a:buClr>
                <a:schemeClr val="dk1"/>
              </a:buClr>
              <a:buSzPts val="3600"/>
              <a:buFont typeface="Calibri"/>
              <a:buNone/>
              <a:defRPr sz="3600" b="1"/>
            </a:lvl1pPr>
            <a:lvl2pPr marL="914400" lvl="1" indent="-228600" algn="l">
              <a:lnSpc>
                <a:spcPct val="90000"/>
              </a:lnSpc>
              <a:spcBef>
                <a:spcPts val="900"/>
              </a:spcBef>
              <a:spcAft>
                <a:spcPts val="0"/>
              </a:spcAft>
              <a:buSzPts val="3000"/>
              <a:buNone/>
              <a:defRPr sz="3000" b="1"/>
            </a:lvl2pPr>
            <a:lvl3pPr marL="1371600" lvl="2" indent="-228600" algn="l">
              <a:lnSpc>
                <a:spcPct val="90000"/>
              </a:lnSpc>
              <a:spcBef>
                <a:spcPts val="900"/>
              </a:spcBef>
              <a:spcAft>
                <a:spcPts val="0"/>
              </a:spcAft>
              <a:buSzPts val="2700"/>
              <a:buNone/>
              <a:defRPr sz="2700" b="1"/>
            </a:lvl3pPr>
            <a:lvl4pPr marL="1828800" lvl="3" indent="-228600" algn="l">
              <a:lnSpc>
                <a:spcPct val="90000"/>
              </a:lnSpc>
              <a:spcBef>
                <a:spcPts val="900"/>
              </a:spcBef>
              <a:spcAft>
                <a:spcPts val="0"/>
              </a:spcAft>
              <a:buSzPts val="2400"/>
              <a:buNone/>
              <a:defRPr sz="2400" b="1"/>
            </a:lvl4pPr>
            <a:lvl5pPr marL="2286000" lvl="4" indent="-228600" algn="l">
              <a:lnSpc>
                <a:spcPct val="90000"/>
              </a:lnSpc>
              <a:spcBef>
                <a:spcPts val="900"/>
              </a:spcBef>
              <a:spcAft>
                <a:spcPts val="0"/>
              </a:spcAft>
              <a:buSzPts val="2400"/>
              <a:buNone/>
              <a:defRPr sz="2400" b="1"/>
            </a:lvl5pPr>
            <a:lvl6pPr marL="2743200" lvl="5" indent="-228600" algn="l">
              <a:lnSpc>
                <a:spcPct val="90000"/>
              </a:lnSpc>
              <a:spcBef>
                <a:spcPts val="900"/>
              </a:spcBef>
              <a:spcAft>
                <a:spcPts val="0"/>
              </a:spcAft>
              <a:buClr>
                <a:schemeClr val="dk1"/>
              </a:buClr>
              <a:buSzPts val="2400"/>
              <a:buNone/>
              <a:defRPr sz="2400" b="1"/>
            </a:lvl6pPr>
            <a:lvl7pPr marL="3200400" lvl="6" indent="-228600" algn="l">
              <a:lnSpc>
                <a:spcPct val="90000"/>
              </a:lnSpc>
              <a:spcBef>
                <a:spcPts val="750"/>
              </a:spcBef>
              <a:spcAft>
                <a:spcPts val="0"/>
              </a:spcAft>
              <a:buClr>
                <a:schemeClr val="dk1"/>
              </a:buClr>
              <a:buSzPts val="2400"/>
              <a:buNone/>
              <a:defRPr sz="2400" b="1"/>
            </a:lvl7pPr>
            <a:lvl8pPr marL="3657600" lvl="7" indent="-228600" algn="l">
              <a:lnSpc>
                <a:spcPct val="90000"/>
              </a:lnSpc>
              <a:spcBef>
                <a:spcPts val="750"/>
              </a:spcBef>
              <a:spcAft>
                <a:spcPts val="0"/>
              </a:spcAft>
              <a:buClr>
                <a:schemeClr val="dk1"/>
              </a:buClr>
              <a:buSzPts val="2400"/>
              <a:buNone/>
              <a:defRPr sz="2400" b="1"/>
            </a:lvl8pPr>
            <a:lvl9pPr marL="4114800" lvl="8" indent="-228600" algn="l">
              <a:lnSpc>
                <a:spcPct val="90000"/>
              </a:lnSpc>
              <a:spcBef>
                <a:spcPts val="750"/>
              </a:spcBef>
              <a:spcAft>
                <a:spcPts val="0"/>
              </a:spcAft>
              <a:buClr>
                <a:schemeClr val="dk1"/>
              </a:buClr>
              <a:buSzPts val="2400"/>
              <a:buNone/>
              <a:defRPr sz="2400" b="1"/>
            </a:lvl9pPr>
          </a:lstStyle>
          <a:p>
            <a:endParaRPr/>
          </a:p>
        </p:txBody>
      </p:sp>
      <p:sp>
        <p:nvSpPr>
          <p:cNvPr id="49" name="Google Shape;49;p11"/>
          <p:cNvSpPr txBox="1">
            <a:spLocks noGrp="1"/>
          </p:cNvSpPr>
          <p:nvPr>
            <p:ph type="body" idx="4"/>
          </p:nvPr>
        </p:nvSpPr>
        <p:spPr>
          <a:xfrm>
            <a:off x="9258300" y="3757613"/>
            <a:ext cx="7774782" cy="519910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1800"/>
              <a:buNone/>
              <a:defRPr/>
            </a:lvl1pPr>
            <a:lvl2pPr marL="914400" lvl="1" indent="-342900" algn="l">
              <a:lnSpc>
                <a:spcPct val="90000"/>
              </a:lnSpc>
              <a:spcBef>
                <a:spcPts val="900"/>
              </a:spcBef>
              <a:spcAft>
                <a:spcPts val="0"/>
              </a:spcAft>
              <a:buSzPts val="1800"/>
              <a:buChar char="•"/>
              <a:defRPr/>
            </a:lvl2pPr>
            <a:lvl3pPr marL="1371600" lvl="2" indent="-342900" algn="l">
              <a:lnSpc>
                <a:spcPct val="90000"/>
              </a:lnSpc>
              <a:spcBef>
                <a:spcPts val="900"/>
              </a:spcBef>
              <a:spcAft>
                <a:spcPts val="0"/>
              </a:spcAft>
              <a:buSzPts val="1800"/>
              <a:buChar char="•"/>
              <a:defRPr/>
            </a:lvl3pPr>
            <a:lvl4pPr marL="1828800" lvl="3" indent="-342900" algn="l">
              <a:lnSpc>
                <a:spcPct val="90000"/>
              </a:lnSpc>
              <a:spcBef>
                <a:spcPts val="900"/>
              </a:spcBef>
              <a:spcAft>
                <a:spcPts val="0"/>
              </a:spcAft>
              <a:buSzPts val="1800"/>
              <a:buChar char="•"/>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0501312" y="547688"/>
            <a:ext cx="6529388" cy="198834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2"/>
          <p:cNvSpPr txBox="1">
            <a:spLocks noGrp="1"/>
          </p:cNvSpPr>
          <p:nvPr>
            <p:ph type="body" idx="1"/>
          </p:nvPr>
        </p:nvSpPr>
        <p:spPr>
          <a:xfrm>
            <a:off x="10501311" y="2738438"/>
            <a:ext cx="6529389" cy="631742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4200"/>
              <a:buFont typeface="Calibri"/>
              <a:buNone/>
              <a:defRPr b="1">
                <a:latin typeface="Calibri"/>
                <a:ea typeface="Calibri"/>
                <a:cs typeface="Calibri"/>
                <a:sym typeface="Calibri"/>
              </a:defRPr>
            </a:lvl1pPr>
            <a:lvl2pPr marL="914400" lvl="1" indent="-457200" algn="l">
              <a:lnSpc>
                <a:spcPct val="90000"/>
              </a:lnSpc>
              <a:spcBef>
                <a:spcPts val="900"/>
              </a:spcBef>
              <a:spcAft>
                <a:spcPts val="0"/>
              </a:spcAft>
              <a:buSzPts val="3600"/>
              <a:buChar char="•"/>
              <a:defRPr>
                <a:latin typeface="Calibri"/>
                <a:ea typeface="Calibri"/>
                <a:cs typeface="Calibri"/>
                <a:sym typeface="Calibri"/>
              </a:defRPr>
            </a:lvl2pPr>
            <a:lvl3pPr marL="1371600" lvl="2" indent="-419100" algn="l">
              <a:lnSpc>
                <a:spcPct val="90000"/>
              </a:lnSpc>
              <a:spcBef>
                <a:spcPts val="900"/>
              </a:spcBef>
              <a:spcAft>
                <a:spcPts val="0"/>
              </a:spcAft>
              <a:buSzPts val="3000"/>
              <a:buChar char="•"/>
              <a:defRPr>
                <a:latin typeface="Calibri"/>
                <a:ea typeface="Calibri"/>
                <a:cs typeface="Calibri"/>
                <a:sym typeface="Calibri"/>
              </a:defRPr>
            </a:lvl3pPr>
            <a:lvl4pPr marL="1828800" lvl="3" indent="-400050" algn="l">
              <a:lnSpc>
                <a:spcPct val="90000"/>
              </a:lnSpc>
              <a:spcBef>
                <a:spcPts val="900"/>
              </a:spcBef>
              <a:spcAft>
                <a:spcPts val="0"/>
              </a:spcAft>
              <a:buSzPts val="2700"/>
              <a:buChar char="•"/>
              <a:defRPr>
                <a:latin typeface="Calibri"/>
                <a:ea typeface="Calibri"/>
                <a:cs typeface="Calibri"/>
                <a:sym typeface="Calibri"/>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1261383" y="547688"/>
            <a:ext cx="6804915" cy="198834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5400"/>
              <a:buFont typeface="Calibri"/>
              <a:buNone/>
              <a:defRPr sz="5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body" idx="1"/>
          </p:nvPr>
        </p:nvSpPr>
        <p:spPr>
          <a:xfrm>
            <a:off x="1261383" y="2781656"/>
            <a:ext cx="6804915" cy="627420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4200"/>
              <a:buFont typeface="Calibri"/>
              <a:buNone/>
              <a:defRPr b="1">
                <a:latin typeface="Calibri"/>
                <a:ea typeface="Calibri"/>
                <a:cs typeface="Calibri"/>
                <a:sym typeface="Calibri"/>
              </a:defRPr>
            </a:lvl1pPr>
            <a:lvl2pPr marL="914400" lvl="1" indent="-457200" algn="l">
              <a:lnSpc>
                <a:spcPct val="90000"/>
              </a:lnSpc>
              <a:spcBef>
                <a:spcPts val="900"/>
              </a:spcBef>
              <a:spcAft>
                <a:spcPts val="0"/>
              </a:spcAft>
              <a:buSzPts val="3600"/>
              <a:buChar char="•"/>
              <a:defRPr>
                <a:latin typeface="Calibri"/>
                <a:ea typeface="Calibri"/>
                <a:cs typeface="Calibri"/>
                <a:sym typeface="Calibri"/>
              </a:defRPr>
            </a:lvl2pPr>
            <a:lvl3pPr marL="1371600" lvl="2" indent="-419100" algn="l">
              <a:lnSpc>
                <a:spcPct val="90000"/>
              </a:lnSpc>
              <a:spcBef>
                <a:spcPts val="900"/>
              </a:spcBef>
              <a:spcAft>
                <a:spcPts val="0"/>
              </a:spcAft>
              <a:buSzPts val="3000"/>
              <a:buChar char="•"/>
              <a:defRPr>
                <a:latin typeface="Calibri"/>
                <a:ea typeface="Calibri"/>
                <a:cs typeface="Calibri"/>
                <a:sym typeface="Calibri"/>
              </a:defRPr>
            </a:lvl3pPr>
            <a:lvl4pPr marL="1828800" lvl="3" indent="-400050" algn="l">
              <a:lnSpc>
                <a:spcPct val="90000"/>
              </a:lnSpc>
              <a:spcBef>
                <a:spcPts val="900"/>
              </a:spcBef>
              <a:spcAft>
                <a:spcPts val="0"/>
              </a:spcAft>
              <a:buSzPts val="2700"/>
              <a:buChar char="•"/>
              <a:defRPr>
                <a:latin typeface="Calibri"/>
                <a:ea typeface="Calibri"/>
                <a:cs typeface="Calibri"/>
                <a:sym typeface="Calibri"/>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con and Title Slide">
  <p:cSld name="Icon and Title Slide">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2286002" y="619483"/>
            <a:ext cx="4114799" cy="1421607"/>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004587"/>
              </a:buClr>
              <a:buSzPts val="4200"/>
              <a:buFont typeface="Calibri"/>
              <a:buNone/>
              <a:defRPr sz="4200">
                <a:solidFill>
                  <a:srgbClr val="004587"/>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body" idx="1"/>
          </p:nvPr>
        </p:nvSpPr>
        <p:spPr>
          <a:xfrm>
            <a:off x="769776" y="2738438"/>
            <a:ext cx="5631024" cy="631742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4200"/>
              <a:buFont typeface="Calibri"/>
              <a:buNone/>
              <a:defRPr b="1">
                <a:latin typeface="Calibri"/>
                <a:ea typeface="Calibri"/>
                <a:cs typeface="Calibri"/>
                <a:sym typeface="Calibri"/>
              </a:defRPr>
            </a:lvl1pPr>
            <a:lvl2pPr marL="914400" lvl="1" indent="-457200" algn="l">
              <a:lnSpc>
                <a:spcPct val="90000"/>
              </a:lnSpc>
              <a:spcBef>
                <a:spcPts val="900"/>
              </a:spcBef>
              <a:spcAft>
                <a:spcPts val="0"/>
              </a:spcAft>
              <a:buSzPts val="3600"/>
              <a:buChar char="•"/>
              <a:defRPr>
                <a:latin typeface="Calibri"/>
                <a:ea typeface="Calibri"/>
                <a:cs typeface="Calibri"/>
                <a:sym typeface="Calibri"/>
              </a:defRPr>
            </a:lvl2pPr>
            <a:lvl3pPr marL="1371600" lvl="2" indent="-419100" algn="l">
              <a:lnSpc>
                <a:spcPct val="90000"/>
              </a:lnSpc>
              <a:spcBef>
                <a:spcPts val="900"/>
              </a:spcBef>
              <a:spcAft>
                <a:spcPts val="0"/>
              </a:spcAft>
              <a:buSzPts val="3000"/>
              <a:buChar char="•"/>
              <a:defRPr>
                <a:latin typeface="Calibri"/>
                <a:ea typeface="Calibri"/>
                <a:cs typeface="Calibri"/>
                <a:sym typeface="Calibri"/>
              </a:defRPr>
            </a:lvl3pPr>
            <a:lvl4pPr marL="1828800" lvl="3" indent="-400050" algn="l">
              <a:lnSpc>
                <a:spcPct val="90000"/>
              </a:lnSpc>
              <a:spcBef>
                <a:spcPts val="900"/>
              </a:spcBef>
              <a:spcAft>
                <a:spcPts val="0"/>
              </a:spcAft>
              <a:buSzPts val="2700"/>
              <a:buChar char="•"/>
              <a:defRPr>
                <a:latin typeface="Calibri"/>
                <a:ea typeface="Calibri"/>
                <a:cs typeface="Calibri"/>
                <a:sym typeface="Calibri"/>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9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er_Quote">
  <p:cSld name="Customer_Quote">
    <p:spTree>
      <p:nvGrpSpPr>
        <p:cNvPr id="1" name="Shape 59"/>
        <p:cNvGrpSpPr/>
        <p:nvPr/>
      </p:nvGrpSpPr>
      <p:grpSpPr>
        <a:xfrm>
          <a:off x="0" y="0"/>
          <a:ext cx="0" cy="0"/>
          <a:chOff x="0" y="0"/>
          <a:chExt cx="0" cy="0"/>
        </a:xfrm>
      </p:grpSpPr>
      <p:sp>
        <p:nvSpPr>
          <p:cNvPr id="60" name="Google Shape;60;p15"/>
          <p:cNvSpPr txBox="1">
            <a:spLocks noGrp="1"/>
          </p:cNvSpPr>
          <p:nvPr>
            <p:ph type="body" idx="1"/>
          </p:nvPr>
        </p:nvSpPr>
        <p:spPr>
          <a:xfrm>
            <a:off x="900113" y="2671763"/>
            <a:ext cx="5357813" cy="628495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3300"/>
              <a:buFont typeface="Calibri"/>
              <a:buNone/>
              <a:defRPr sz="3300" b="0" i="1">
                <a:latin typeface="Calibri"/>
                <a:ea typeface="Calibri"/>
                <a:cs typeface="Calibri"/>
                <a:sym typeface="Calibri"/>
              </a:defRPr>
            </a:lvl1pPr>
            <a:lvl2pPr marL="914400" lvl="1" indent="-438150" algn="l">
              <a:lnSpc>
                <a:spcPct val="90000"/>
              </a:lnSpc>
              <a:spcBef>
                <a:spcPts val="900"/>
              </a:spcBef>
              <a:spcAft>
                <a:spcPts val="0"/>
              </a:spcAft>
              <a:buSzPts val="3300"/>
              <a:buChar char="•"/>
              <a:defRPr sz="3300" b="0" i="1">
                <a:latin typeface="Calibri"/>
                <a:ea typeface="Calibri"/>
                <a:cs typeface="Calibri"/>
                <a:sym typeface="Calibri"/>
              </a:defRPr>
            </a:lvl2pPr>
            <a:lvl3pPr marL="1371600" lvl="2" indent="-438150" algn="l">
              <a:lnSpc>
                <a:spcPct val="90000"/>
              </a:lnSpc>
              <a:spcBef>
                <a:spcPts val="900"/>
              </a:spcBef>
              <a:spcAft>
                <a:spcPts val="0"/>
              </a:spcAft>
              <a:buSzPts val="3300"/>
              <a:buChar char="•"/>
              <a:defRPr sz="3300" b="0" i="1">
                <a:latin typeface="Calibri"/>
                <a:ea typeface="Calibri"/>
                <a:cs typeface="Calibri"/>
                <a:sym typeface="Calibri"/>
              </a:defRPr>
            </a:lvl3pPr>
            <a:lvl4pPr marL="1828800" lvl="3" indent="-438150" algn="l">
              <a:lnSpc>
                <a:spcPct val="90000"/>
              </a:lnSpc>
              <a:spcBef>
                <a:spcPts val="900"/>
              </a:spcBef>
              <a:spcAft>
                <a:spcPts val="0"/>
              </a:spcAft>
              <a:buSzPts val="3300"/>
              <a:buChar char="•"/>
              <a:defRPr sz="3300" b="0" i="1">
                <a:latin typeface="Calibri"/>
                <a:ea typeface="Calibri"/>
                <a:cs typeface="Calibri"/>
                <a:sym typeface="Calibri"/>
              </a:defRPr>
            </a:lvl4pPr>
            <a:lvl5pPr marL="2286000" lvl="4" indent="-438150" algn="l">
              <a:lnSpc>
                <a:spcPct val="90000"/>
              </a:lnSpc>
              <a:spcBef>
                <a:spcPts val="900"/>
              </a:spcBef>
              <a:spcAft>
                <a:spcPts val="0"/>
              </a:spcAft>
              <a:buSzPts val="3300"/>
              <a:buChar char="•"/>
              <a:defRPr sz="3300" b="0" i="1">
                <a:latin typeface="Calibri"/>
                <a:ea typeface="Calibri"/>
                <a:cs typeface="Calibri"/>
                <a:sym typeface="Calibri"/>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pic>
        <p:nvPicPr>
          <p:cNvPr id="61" name="Google Shape;61;p15"/>
          <p:cNvPicPr preferRelativeResize="0"/>
          <p:nvPr/>
        </p:nvPicPr>
        <p:blipFill rotWithShape="1">
          <a:blip r:embed="rId2">
            <a:alphaModFix/>
          </a:blip>
          <a:srcRect/>
          <a:stretch/>
        </p:blipFill>
        <p:spPr>
          <a:xfrm>
            <a:off x="548640" y="548640"/>
            <a:ext cx="1365885" cy="12344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97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64"/>
        <p:cNvGrpSpPr/>
        <p:nvPr/>
      </p:nvGrpSpPr>
      <p:grpSpPr>
        <a:xfrm>
          <a:off x="0" y="0"/>
          <a:ext cx="0" cy="0"/>
          <a:chOff x="0" y="0"/>
          <a:chExt cx="0" cy="0"/>
        </a:xfrm>
      </p:grpSpPr>
      <p:sp>
        <p:nvSpPr>
          <p:cNvPr id="65" name="Google Shape;65;p17"/>
          <p:cNvSpPr txBox="1">
            <a:spLocks noGrp="1"/>
          </p:cNvSpPr>
          <p:nvPr>
            <p:ph type="body" idx="1"/>
          </p:nvPr>
        </p:nvSpPr>
        <p:spPr>
          <a:xfrm>
            <a:off x="7772400" y="1481138"/>
            <a:ext cx="9258300" cy="731043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1800"/>
              <a:buNone/>
              <a:defRPr/>
            </a:lvl1pPr>
            <a:lvl2pPr marL="914400" lvl="1" indent="-342900" algn="l">
              <a:lnSpc>
                <a:spcPct val="90000"/>
              </a:lnSpc>
              <a:spcBef>
                <a:spcPts val="900"/>
              </a:spcBef>
              <a:spcAft>
                <a:spcPts val="0"/>
              </a:spcAft>
              <a:buSzPts val="1800"/>
              <a:buChar char="•"/>
              <a:defRPr/>
            </a:lvl2pPr>
            <a:lvl3pPr marL="1371600" lvl="2" indent="-342900" algn="l">
              <a:lnSpc>
                <a:spcPct val="90000"/>
              </a:lnSpc>
              <a:spcBef>
                <a:spcPts val="900"/>
              </a:spcBef>
              <a:spcAft>
                <a:spcPts val="0"/>
              </a:spcAft>
              <a:buSzPts val="1800"/>
              <a:buChar char="•"/>
              <a:defRPr/>
            </a:lvl3pPr>
            <a:lvl4pPr marL="1828800" lvl="3" indent="-342900" algn="l">
              <a:lnSpc>
                <a:spcPct val="90000"/>
              </a:lnSpc>
              <a:spcBef>
                <a:spcPts val="900"/>
              </a:spcBef>
              <a:spcAft>
                <a:spcPts val="0"/>
              </a:spcAft>
              <a:buSzPts val="1800"/>
              <a:buChar char="•"/>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66" name="Google Shape;66;p17"/>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txBox="1">
            <a:spLocks noGrp="1"/>
          </p:cNvSpPr>
          <p:nvPr>
            <p:ph type="body" idx="2"/>
          </p:nvPr>
        </p:nvSpPr>
        <p:spPr>
          <a:xfrm>
            <a:off x="1259683" y="3086100"/>
            <a:ext cx="5898356" cy="5717382"/>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2400"/>
              <a:buFont typeface="Calibri"/>
              <a:buNone/>
              <a:defRPr sz="2400"/>
            </a:lvl1pPr>
            <a:lvl2pPr marL="914400" lvl="1" indent="-228600" algn="l">
              <a:lnSpc>
                <a:spcPct val="90000"/>
              </a:lnSpc>
              <a:spcBef>
                <a:spcPts val="900"/>
              </a:spcBef>
              <a:spcAft>
                <a:spcPts val="0"/>
              </a:spcAft>
              <a:buSzPts val="2100"/>
              <a:buNone/>
              <a:defRPr sz="2100"/>
            </a:lvl2pPr>
            <a:lvl3pPr marL="1371600" lvl="2" indent="-228600" algn="l">
              <a:lnSpc>
                <a:spcPct val="90000"/>
              </a:lnSpc>
              <a:spcBef>
                <a:spcPts val="900"/>
              </a:spcBef>
              <a:spcAft>
                <a:spcPts val="0"/>
              </a:spcAft>
              <a:buSzPts val="1800"/>
              <a:buNone/>
              <a:defRPr sz="1800"/>
            </a:lvl3pPr>
            <a:lvl4pPr marL="1828800" lvl="3" indent="-228600" algn="l">
              <a:lnSpc>
                <a:spcPct val="90000"/>
              </a:lnSpc>
              <a:spcBef>
                <a:spcPts val="900"/>
              </a:spcBef>
              <a:spcAft>
                <a:spcPts val="0"/>
              </a:spcAft>
              <a:buSzPts val="1500"/>
              <a:buNone/>
              <a:defRPr sz="1500"/>
            </a:lvl4pPr>
            <a:lvl5pPr marL="2286000" lvl="4" indent="-228600" algn="l">
              <a:lnSpc>
                <a:spcPct val="90000"/>
              </a:lnSpc>
              <a:spcBef>
                <a:spcPts val="900"/>
              </a:spcBef>
              <a:spcAft>
                <a:spcPts val="0"/>
              </a:spcAft>
              <a:buSzPts val="1500"/>
              <a:buNone/>
              <a:defRPr sz="1500"/>
            </a:lvl5pPr>
            <a:lvl6pPr marL="2743200" lvl="5" indent="-228600" algn="l">
              <a:lnSpc>
                <a:spcPct val="90000"/>
              </a:lnSpc>
              <a:spcBef>
                <a:spcPts val="90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8"/>
          <p:cNvSpPr>
            <a:spLocks noGrp="1"/>
          </p:cNvSpPr>
          <p:nvPr>
            <p:ph type="pic" idx="2"/>
          </p:nvPr>
        </p:nvSpPr>
        <p:spPr>
          <a:xfrm>
            <a:off x="7774782" y="1481138"/>
            <a:ext cx="9258300" cy="7310438"/>
          </a:xfrm>
          <a:prstGeom prst="rect">
            <a:avLst/>
          </a:prstGeom>
          <a:noFill/>
          <a:ln>
            <a:noFill/>
          </a:ln>
        </p:spPr>
        <p:txBody>
          <a:bodyPr spcFirstLastPara="1" wrap="square" lIns="91425" tIns="45700" rIns="91425" bIns="45700" anchor="t" anchorCtr="0"/>
          <a:lstStyle>
            <a:lvl1pPr marR="0" lvl="0" algn="l" rtl="0">
              <a:lnSpc>
                <a:spcPct val="90000"/>
              </a:lnSpc>
              <a:spcBef>
                <a:spcPts val="1500"/>
              </a:spcBef>
              <a:spcAft>
                <a:spcPts val="0"/>
              </a:spcAft>
              <a:buClr>
                <a:schemeClr val="dk1"/>
              </a:buClr>
              <a:buSzPts val="4800"/>
              <a:buFont typeface="Calibri"/>
              <a:buNone/>
              <a:defRPr sz="4800" b="0" i="0" u="none" strike="noStrike" cap="none">
                <a:solidFill>
                  <a:schemeClr val="dk1"/>
                </a:solidFill>
                <a:latin typeface="Calibri"/>
                <a:ea typeface="Calibri"/>
                <a:cs typeface="Calibri"/>
                <a:sym typeface="Calibri"/>
              </a:defRPr>
            </a:lvl1pPr>
            <a:lvl2pPr marR="0" lvl="1" algn="l" rtl="0">
              <a:lnSpc>
                <a:spcPct val="90000"/>
              </a:lnSpc>
              <a:spcBef>
                <a:spcPts val="900"/>
              </a:spcBef>
              <a:spcAft>
                <a:spcPts val="0"/>
              </a:spcAft>
              <a:buClr>
                <a:schemeClr val="accent1"/>
              </a:buClr>
              <a:buSzPts val="4200"/>
              <a:buFont typeface="Arial"/>
              <a:buNone/>
              <a:defRPr sz="4200" b="0" i="0" u="none" strike="noStrike" cap="none">
                <a:solidFill>
                  <a:schemeClr val="dk1"/>
                </a:solidFill>
                <a:latin typeface="Calibri"/>
                <a:ea typeface="Calibri"/>
                <a:cs typeface="Calibri"/>
                <a:sym typeface="Calibri"/>
              </a:defRPr>
            </a:lvl2pPr>
            <a:lvl3pPr marR="0" lvl="2" algn="l" rtl="0">
              <a:lnSpc>
                <a:spcPct val="90000"/>
              </a:lnSpc>
              <a:spcBef>
                <a:spcPts val="900"/>
              </a:spcBef>
              <a:spcAft>
                <a:spcPts val="0"/>
              </a:spcAft>
              <a:buClr>
                <a:schemeClr val="accent1"/>
              </a:buClr>
              <a:buSzPts val="3600"/>
              <a:buFont typeface="Arial"/>
              <a:buNone/>
              <a:defRPr sz="3600" b="0" i="0" u="none" strike="noStrike" cap="none">
                <a:solidFill>
                  <a:schemeClr val="dk1"/>
                </a:solidFill>
                <a:latin typeface="Calibri"/>
                <a:ea typeface="Calibri"/>
                <a:cs typeface="Calibri"/>
                <a:sym typeface="Calibri"/>
              </a:defRPr>
            </a:lvl3pPr>
            <a:lvl4pPr marR="0" lvl="3" algn="l" rtl="0">
              <a:lnSpc>
                <a:spcPct val="90000"/>
              </a:lnSpc>
              <a:spcBef>
                <a:spcPts val="900"/>
              </a:spcBef>
              <a:spcAft>
                <a:spcPts val="0"/>
              </a:spcAft>
              <a:buClr>
                <a:schemeClr val="accent1"/>
              </a:buClr>
              <a:buSzPts val="3000"/>
              <a:buFont typeface="Arial"/>
              <a:buNone/>
              <a:defRPr sz="3000" b="0" i="0" u="none" strike="noStrike" cap="none">
                <a:solidFill>
                  <a:schemeClr val="dk1"/>
                </a:solidFill>
                <a:latin typeface="Calibri"/>
                <a:ea typeface="Calibri"/>
                <a:cs typeface="Calibri"/>
                <a:sym typeface="Calibri"/>
              </a:defRPr>
            </a:lvl4pPr>
            <a:lvl5pPr marR="0" lvl="4" algn="l" rtl="0">
              <a:lnSpc>
                <a:spcPct val="90000"/>
              </a:lnSpc>
              <a:spcBef>
                <a:spcPts val="900"/>
              </a:spcBef>
              <a:spcAft>
                <a:spcPts val="0"/>
              </a:spcAft>
              <a:buClr>
                <a:schemeClr val="accent1"/>
              </a:buClr>
              <a:buSzPts val="3000"/>
              <a:buFont typeface="Arial"/>
              <a:buNone/>
              <a:defRPr sz="3000" b="0" i="0" u="none" strike="noStrike" cap="none">
                <a:solidFill>
                  <a:schemeClr val="dk1"/>
                </a:solidFill>
                <a:latin typeface="Calibri"/>
                <a:ea typeface="Calibri"/>
                <a:cs typeface="Calibri"/>
                <a:sym typeface="Calibri"/>
              </a:defRPr>
            </a:lvl5pPr>
            <a:lvl6pPr marR="0" lvl="5" algn="l" rtl="0">
              <a:lnSpc>
                <a:spcPct val="90000"/>
              </a:lnSpc>
              <a:spcBef>
                <a:spcPts val="90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6pPr>
            <a:lvl7pPr marR="0" lvl="6" algn="l" rtl="0">
              <a:lnSpc>
                <a:spcPct val="90000"/>
              </a:lnSpc>
              <a:spcBef>
                <a:spcPts val="75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7pPr>
            <a:lvl8pPr marR="0" lvl="7" algn="l" rtl="0">
              <a:lnSpc>
                <a:spcPct val="90000"/>
              </a:lnSpc>
              <a:spcBef>
                <a:spcPts val="75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8pPr>
            <a:lvl9pPr marR="0" lvl="8" algn="l" rtl="0">
              <a:lnSpc>
                <a:spcPct val="90000"/>
              </a:lnSpc>
              <a:spcBef>
                <a:spcPts val="75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71" name="Google Shape;71;p18"/>
          <p:cNvSpPr txBox="1">
            <a:spLocks noGrp="1"/>
          </p:cNvSpPr>
          <p:nvPr>
            <p:ph type="body" idx="1"/>
          </p:nvPr>
        </p:nvSpPr>
        <p:spPr>
          <a:xfrm>
            <a:off x="1259683" y="3086100"/>
            <a:ext cx="5898356" cy="5717382"/>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2400"/>
              <a:buFont typeface="Calibri"/>
              <a:buNone/>
              <a:defRPr sz="2400"/>
            </a:lvl1pPr>
            <a:lvl2pPr marL="914400" lvl="1" indent="-228600" algn="l">
              <a:lnSpc>
                <a:spcPct val="90000"/>
              </a:lnSpc>
              <a:spcBef>
                <a:spcPts val="900"/>
              </a:spcBef>
              <a:spcAft>
                <a:spcPts val="0"/>
              </a:spcAft>
              <a:buSzPts val="2100"/>
              <a:buNone/>
              <a:defRPr sz="2100"/>
            </a:lvl2pPr>
            <a:lvl3pPr marL="1371600" lvl="2" indent="-228600" algn="l">
              <a:lnSpc>
                <a:spcPct val="90000"/>
              </a:lnSpc>
              <a:spcBef>
                <a:spcPts val="900"/>
              </a:spcBef>
              <a:spcAft>
                <a:spcPts val="0"/>
              </a:spcAft>
              <a:buSzPts val="1800"/>
              <a:buNone/>
              <a:defRPr sz="1800"/>
            </a:lvl3pPr>
            <a:lvl4pPr marL="1828800" lvl="3" indent="-228600" algn="l">
              <a:lnSpc>
                <a:spcPct val="90000"/>
              </a:lnSpc>
              <a:spcBef>
                <a:spcPts val="900"/>
              </a:spcBef>
              <a:spcAft>
                <a:spcPts val="0"/>
              </a:spcAft>
              <a:buSzPts val="1500"/>
              <a:buNone/>
              <a:defRPr sz="1500"/>
            </a:lvl4pPr>
            <a:lvl5pPr marL="2286000" lvl="4" indent="-228600" algn="l">
              <a:lnSpc>
                <a:spcPct val="90000"/>
              </a:lnSpc>
              <a:spcBef>
                <a:spcPts val="900"/>
              </a:spcBef>
              <a:spcAft>
                <a:spcPts val="0"/>
              </a:spcAft>
              <a:buSzPts val="1500"/>
              <a:buNone/>
              <a:defRPr sz="1500"/>
            </a:lvl5pPr>
            <a:lvl6pPr marL="2743200" lvl="5" indent="-228600" algn="l">
              <a:lnSpc>
                <a:spcPct val="90000"/>
              </a:lnSpc>
              <a:spcBef>
                <a:spcPts val="90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spTree>
      <p:nvGrpSpPr>
        <p:cNvPr id="1" name="Shape 72"/>
        <p:cNvGrpSpPr/>
        <p:nvPr/>
      </p:nvGrpSpPr>
      <p:grpSpPr>
        <a:xfrm>
          <a:off x="0" y="0"/>
          <a:ext cx="0" cy="0"/>
          <a:chOff x="0" y="0"/>
          <a:chExt cx="0" cy="0"/>
        </a:xfrm>
      </p:grpSpPr>
      <p:sp>
        <p:nvSpPr>
          <p:cNvPr id="73" name="Google Shape;73;p19"/>
          <p:cNvSpPr>
            <a:spLocks noGrp="1"/>
          </p:cNvSpPr>
          <p:nvPr>
            <p:ph type="pic" idx="2"/>
          </p:nvPr>
        </p:nvSpPr>
        <p:spPr>
          <a:xfrm>
            <a:off x="0" y="1"/>
            <a:ext cx="18288001" cy="10286999"/>
          </a:xfrm>
          <a:prstGeom prst="rect">
            <a:avLst/>
          </a:prstGeom>
          <a:noFill/>
          <a:ln>
            <a:noFill/>
          </a:ln>
        </p:spPr>
        <p:txBody>
          <a:bodyPr spcFirstLastPara="1" wrap="square" lIns="91425" tIns="45700" rIns="91425" bIns="45700" anchor="t" anchorCtr="0"/>
          <a:lstStyle>
            <a:lvl1pPr marR="0" lvl="0" algn="l" rtl="0">
              <a:lnSpc>
                <a:spcPct val="90000"/>
              </a:lnSpc>
              <a:spcBef>
                <a:spcPts val="1500"/>
              </a:spcBef>
              <a:spcAft>
                <a:spcPts val="0"/>
              </a:spcAft>
              <a:buClr>
                <a:schemeClr val="dk1"/>
              </a:buClr>
              <a:buSzPts val="4800"/>
              <a:buFont typeface="Calibri"/>
              <a:buNone/>
              <a:defRPr sz="4800" b="0" i="0" u="none" strike="noStrike" cap="none">
                <a:solidFill>
                  <a:schemeClr val="dk1"/>
                </a:solidFill>
                <a:latin typeface="Calibri"/>
                <a:ea typeface="Calibri"/>
                <a:cs typeface="Calibri"/>
                <a:sym typeface="Calibri"/>
              </a:defRPr>
            </a:lvl1pPr>
            <a:lvl2pPr marR="0" lvl="1" algn="l" rtl="0">
              <a:lnSpc>
                <a:spcPct val="90000"/>
              </a:lnSpc>
              <a:spcBef>
                <a:spcPts val="900"/>
              </a:spcBef>
              <a:spcAft>
                <a:spcPts val="0"/>
              </a:spcAft>
              <a:buClr>
                <a:schemeClr val="accent1"/>
              </a:buClr>
              <a:buSzPts val="4200"/>
              <a:buFont typeface="Arial"/>
              <a:buNone/>
              <a:defRPr sz="4200" b="0" i="0" u="none" strike="noStrike" cap="none">
                <a:solidFill>
                  <a:schemeClr val="dk1"/>
                </a:solidFill>
                <a:latin typeface="Calibri"/>
                <a:ea typeface="Calibri"/>
                <a:cs typeface="Calibri"/>
                <a:sym typeface="Calibri"/>
              </a:defRPr>
            </a:lvl2pPr>
            <a:lvl3pPr marR="0" lvl="2" algn="l" rtl="0">
              <a:lnSpc>
                <a:spcPct val="90000"/>
              </a:lnSpc>
              <a:spcBef>
                <a:spcPts val="900"/>
              </a:spcBef>
              <a:spcAft>
                <a:spcPts val="0"/>
              </a:spcAft>
              <a:buClr>
                <a:schemeClr val="accent1"/>
              </a:buClr>
              <a:buSzPts val="3600"/>
              <a:buFont typeface="Arial"/>
              <a:buNone/>
              <a:defRPr sz="3600" b="0" i="0" u="none" strike="noStrike" cap="none">
                <a:solidFill>
                  <a:schemeClr val="dk1"/>
                </a:solidFill>
                <a:latin typeface="Calibri"/>
                <a:ea typeface="Calibri"/>
                <a:cs typeface="Calibri"/>
                <a:sym typeface="Calibri"/>
              </a:defRPr>
            </a:lvl3pPr>
            <a:lvl4pPr marR="0" lvl="3" algn="l" rtl="0">
              <a:lnSpc>
                <a:spcPct val="90000"/>
              </a:lnSpc>
              <a:spcBef>
                <a:spcPts val="900"/>
              </a:spcBef>
              <a:spcAft>
                <a:spcPts val="0"/>
              </a:spcAft>
              <a:buClr>
                <a:schemeClr val="accent1"/>
              </a:buClr>
              <a:buSzPts val="3000"/>
              <a:buFont typeface="Arial"/>
              <a:buNone/>
              <a:defRPr sz="3000" b="0" i="0" u="none" strike="noStrike" cap="none">
                <a:solidFill>
                  <a:schemeClr val="dk1"/>
                </a:solidFill>
                <a:latin typeface="Calibri"/>
                <a:ea typeface="Calibri"/>
                <a:cs typeface="Calibri"/>
                <a:sym typeface="Calibri"/>
              </a:defRPr>
            </a:lvl4pPr>
            <a:lvl5pPr marR="0" lvl="4" algn="l" rtl="0">
              <a:lnSpc>
                <a:spcPct val="90000"/>
              </a:lnSpc>
              <a:spcBef>
                <a:spcPts val="900"/>
              </a:spcBef>
              <a:spcAft>
                <a:spcPts val="0"/>
              </a:spcAft>
              <a:buClr>
                <a:schemeClr val="accent1"/>
              </a:buClr>
              <a:buSzPts val="3000"/>
              <a:buFont typeface="Arial"/>
              <a:buNone/>
              <a:defRPr sz="3000" b="0" i="0" u="none" strike="noStrike" cap="none">
                <a:solidFill>
                  <a:schemeClr val="dk1"/>
                </a:solidFill>
                <a:latin typeface="Calibri"/>
                <a:ea typeface="Calibri"/>
                <a:cs typeface="Calibri"/>
                <a:sym typeface="Calibri"/>
              </a:defRPr>
            </a:lvl5pPr>
            <a:lvl6pPr marR="0" lvl="5" algn="l" rtl="0">
              <a:lnSpc>
                <a:spcPct val="90000"/>
              </a:lnSpc>
              <a:spcBef>
                <a:spcPts val="90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6pPr>
            <a:lvl7pPr marR="0" lvl="6" algn="l" rtl="0">
              <a:lnSpc>
                <a:spcPct val="90000"/>
              </a:lnSpc>
              <a:spcBef>
                <a:spcPts val="75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7pPr>
            <a:lvl8pPr marR="0" lvl="7" algn="l" rtl="0">
              <a:lnSpc>
                <a:spcPct val="90000"/>
              </a:lnSpc>
              <a:spcBef>
                <a:spcPts val="75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8pPr>
            <a:lvl9pPr marR="0" lvl="8" algn="l" rtl="0">
              <a:lnSpc>
                <a:spcPct val="90000"/>
              </a:lnSpc>
              <a:spcBef>
                <a:spcPts val="75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74" name="Google Shape;74;p19"/>
          <p:cNvSpPr txBox="1">
            <a:spLocks noGrp="1"/>
          </p:cNvSpPr>
          <p:nvPr>
            <p:ph type="title"/>
          </p:nvPr>
        </p:nvSpPr>
        <p:spPr>
          <a:xfrm>
            <a:off x="1254919" y="6057900"/>
            <a:ext cx="5898356" cy="24003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3"/>
          <p:cNvSpPr txBox="1">
            <a:spLocks noGrp="1"/>
          </p:cNvSpPr>
          <p:nvPr>
            <p:ph type="subTitle" idx="1"/>
          </p:nvPr>
        </p:nvSpPr>
        <p:spPr>
          <a:xfrm>
            <a:off x="2286000" y="5088733"/>
            <a:ext cx="13716000" cy="2269331"/>
          </a:xfrm>
          <a:prstGeom prst="rect">
            <a:avLst/>
          </a:prstGeom>
          <a:noFill/>
          <a:ln>
            <a:noFill/>
          </a:ln>
        </p:spPr>
        <p:txBody>
          <a:bodyPr spcFirstLastPara="1" wrap="square" lIns="91425" tIns="45700" rIns="91425" bIns="45700" anchor="t" anchorCtr="0"/>
          <a:lstStyle>
            <a:lvl1pPr lvl="0" algn="ctr">
              <a:lnSpc>
                <a:spcPct val="90000"/>
              </a:lnSpc>
              <a:spcBef>
                <a:spcPts val="1500"/>
              </a:spcBef>
              <a:spcAft>
                <a:spcPts val="0"/>
              </a:spcAft>
              <a:buClr>
                <a:srgbClr val="363636"/>
              </a:buClr>
              <a:buSzPts val="3600"/>
              <a:buFont typeface="Calibri"/>
              <a:buNone/>
              <a:defRPr sz="3600">
                <a:solidFill>
                  <a:srgbClr val="363636"/>
                </a:solidFill>
              </a:defRPr>
            </a:lvl1pPr>
            <a:lvl2pPr lvl="1" algn="ctr">
              <a:lnSpc>
                <a:spcPct val="90000"/>
              </a:lnSpc>
              <a:spcBef>
                <a:spcPts val="900"/>
              </a:spcBef>
              <a:spcAft>
                <a:spcPts val="0"/>
              </a:spcAft>
              <a:buSzPts val="3000"/>
              <a:buNone/>
              <a:defRPr sz="3000"/>
            </a:lvl2pPr>
            <a:lvl3pPr lvl="2" algn="ctr">
              <a:lnSpc>
                <a:spcPct val="90000"/>
              </a:lnSpc>
              <a:spcBef>
                <a:spcPts val="900"/>
              </a:spcBef>
              <a:spcAft>
                <a:spcPts val="0"/>
              </a:spcAft>
              <a:buSzPts val="2700"/>
              <a:buNone/>
              <a:defRPr sz="2700"/>
            </a:lvl3pPr>
            <a:lvl4pPr lvl="3" algn="ctr">
              <a:lnSpc>
                <a:spcPct val="90000"/>
              </a:lnSpc>
              <a:spcBef>
                <a:spcPts val="900"/>
              </a:spcBef>
              <a:spcAft>
                <a:spcPts val="0"/>
              </a:spcAft>
              <a:buSzPts val="2400"/>
              <a:buNone/>
              <a:defRPr sz="2400"/>
            </a:lvl4pPr>
            <a:lvl5pPr lvl="4" algn="ctr">
              <a:lnSpc>
                <a:spcPct val="90000"/>
              </a:lnSpc>
              <a:spcBef>
                <a:spcPts val="900"/>
              </a:spcBef>
              <a:spcAft>
                <a:spcPts val="0"/>
              </a:spcAft>
              <a:buSzPts val="2400"/>
              <a:buNone/>
              <a:defRPr sz="2400"/>
            </a:lvl5pPr>
            <a:lvl6pPr lvl="5" algn="ctr">
              <a:lnSpc>
                <a:spcPct val="90000"/>
              </a:lnSpc>
              <a:spcBef>
                <a:spcPts val="900"/>
              </a:spcBef>
              <a:spcAft>
                <a:spcPts val="0"/>
              </a:spcAft>
              <a:buClr>
                <a:schemeClr val="dk1"/>
              </a:buClr>
              <a:buSzPts val="2400"/>
              <a:buNone/>
              <a:defRPr sz="2400"/>
            </a:lvl6pPr>
            <a:lvl7pPr lvl="6" algn="ctr">
              <a:lnSpc>
                <a:spcPct val="90000"/>
              </a:lnSpc>
              <a:spcBef>
                <a:spcPts val="750"/>
              </a:spcBef>
              <a:spcAft>
                <a:spcPts val="0"/>
              </a:spcAft>
              <a:buClr>
                <a:schemeClr val="dk1"/>
              </a:buClr>
              <a:buSzPts val="2400"/>
              <a:buNone/>
              <a:defRPr sz="2400"/>
            </a:lvl7pPr>
            <a:lvl8pPr lvl="7" algn="ctr">
              <a:lnSpc>
                <a:spcPct val="90000"/>
              </a:lnSpc>
              <a:spcBef>
                <a:spcPts val="750"/>
              </a:spcBef>
              <a:spcAft>
                <a:spcPts val="0"/>
              </a:spcAft>
              <a:buClr>
                <a:schemeClr val="dk1"/>
              </a:buClr>
              <a:buSzPts val="2400"/>
              <a:buNone/>
              <a:defRPr sz="2400"/>
            </a:lvl8pPr>
            <a:lvl9pPr lvl="8" algn="ctr">
              <a:lnSpc>
                <a:spcPct val="90000"/>
              </a:lnSpc>
              <a:spcBef>
                <a:spcPts val="750"/>
              </a:spcBef>
              <a:spcAft>
                <a:spcPts val="0"/>
              </a:spcAft>
              <a:buClr>
                <a:schemeClr val="dk1"/>
              </a:buClr>
              <a:buSzPts val="2400"/>
              <a:buNone/>
              <a:defRPr sz="2400"/>
            </a:lvl9pPr>
          </a:lstStyle>
          <a:p>
            <a:endParaRPr/>
          </a:p>
        </p:txBody>
      </p:sp>
      <p:sp>
        <p:nvSpPr>
          <p:cNvPr id="18" name="Google Shape;18;p3"/>
          <p:cNvSpPr txBox="1">
            <a:spLocks noGrp="1"/>
          </p:cNvSpPr>
          <p:nvPr>
            <p:ph type="title"/>
          </p:nvPr>
        </p:nvSpPr>
        <p:spPr>
          <a:xfrm>
            <a:off x="2286000" y="2941160"/>
            <a:ext cx="13716000" cy="2147573"/>
          </a:xfrm>
          <a:prstGeom prst="rect">
            <a:avLst/>
          </a:prstGeom>
          <a:noFill/>
          <a:ln>
            <a:noFill/>
          </a:ln>
        </p:spPr>
        <p:txBody>
          <a:bodyPr spcFirstLastPara="1" wrap="square" lIns="91425" tIns="0" rIns="91425" bIns="0" anchor="b" anchorCtr="0"/>
          <a:lstStyle>
            <a:lvl1pPr lvl="0" algn="ctr">
              <a:lnSpc>
                <a:spcPct val="90000"/>
              </a:lnSpc>
              <a:spcBef>
                <a:spcPts val="0"/>
              </a:spcBef>
              <a:spcAft>
                <a:spcPts val="0"/>
              </a:spcAft>
              <a:buClr>
                <a:schemeClr val="dk1"/>
              </a:buClr>
              <a:buSzPts val="6600"/>
              <a:buFont typeface="Calibri"/>
              <a:buNone/>
              <a:defRPr sz="6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9"/>
        <p:cNvGrpSpPr/>
        <p:nvPr/>
      </p:nvGrpSpPr>
      <p:grpSpPr>
        <a:xfrm>
          <a:off x="0" y="0"/>
          <a:ext cx="0" cy="0"/>
          <a:chOff x="0" y="0"/>
          <a:chExt cx="0" cy="0"/>
        </a:xfrm>
      </p:grpSpPr>
      <p:sp>
        <p:nvSpPr>
          <p:cNvPr id="20" name="Google Shape;20;p4"/>
          <p:cNvSpPr/>
          <p:nvPr/>
        </p:nvSpPr>
        <p:spPr>
          <a:xfrm>
            <a:off x="0" y="2928938"/>
            <a:ext cx="18288001" cy="44291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1" name="Google Shape;21;p4"/>
          <p:cNvSpPr txBox="1">
            <a:spLocks noGrp="1"/>
          </p:cNvSpPr>
          <p:nvPr>
            <p:ph type="subTitle" idx="1"/>
          </p:nvPr>
        </p:nvSpPr>
        <p:spPr>
          <a:xfrm>
            <a:off x="2286000" y="5088733"/>
            <a:ext cx="13716000" cy="2269331"/>
          </a:xfrm>
          <a:prstGeom prst="rect">
            <a:avLst/>
          </a:prstGeom>
          <a:noFill/>
          <a:ln>
            <a:noFill/>
          </a:ln>
        </p:spPr>
        <p:txBody>
          <a:bodyPr spcFirstLastPara="1" wrap="square" lIns="91425" tIns="45700" rIns="91425" bIns="45700" anchor="t" anchorCtr="0"/>
          <a:lstStyle>
            <a:lvl1pPr lvl="0" algn="ctr">
              <a:lnSpc>
                <a:spcPct val="90000"/>
              </a:lnSpc>
              <a:spcBef>
                <a:spcPts val="1500"/>
              </a:spcBef>
              <a:spcAft>
                <a:spcPts val="0"/>
              </a:spcAft>
              <a:buClr>
                <a:schemeClr val="lt1"/>
              </a:buClr>
              <a:buSzPts val="3600"/>
              <a:buFont typeface="Calibri"/>
              <a:buNone/>
              <a:defRPr sz="3600">
                <a:solidFill>
                  <a:schemeClr val="lt1"/>
                </a:solidFill>
              </a:defRPr>
            </a:lvl1pPr>
            <a:lvl2pPr lvl="1" algn="ctr">
              <a:lnSpc>
                <a:spcPct val="90000"/>
              </a:lnSpc>
              <a:spcBef>
                <a:spcPts val="900"/>
              </a:spcBef>
              <a:spcAft>
                <a:spcPts val="0"/>
              </a:spcAft>
              <a:buSzPts val="3000"/>
              <a:buNone/>
              <a:defRPr sz="3000"/>
            </a:lvl2pPr>
            <a:lvl3pPr lvl="2" algn="ctr">
              <a:lnSpc>
                <a:spcPct val="90000"/>
              </a:lnSpc>
              <a:spcBef>
                <a:spcPts val="900"/>
              </a:spcBef>
              <a:spcAft>
                <a:spcPts val="0"/>
              </a:spcAft>
              <a:buSzPts val="2700"/>
              <a:buNone/>
              <a:defRPr sz="2700"/>
            </a:lvl3pPr>
            <a:lvl4pPr lvl="3" algn="ctr">
              <a:lnSpc>
                <a:spcPct val="90000"/>
              </a:lnSpc>
              <a:spcBef>
                <a:spcPts val="900"/>
              </a:spcBef>
              <a:spcAft>
                <a:spcPts val="0"/>
              </a:spcAft>
              <a:buSzPts val="2400"/>
              <a:buNone/>
              <a:defRPr sz="2400"/>
            </a:lvl4pPr>
            <a:lvl5pPr lvl="4" algn="ctr">
              <a:lnSpc>
                <a:spcPct val="90000"/>
              </a:lnSpc>
              <a:spcBef>
                <a:spcPts val="900"/>
              </a:spcBef>
              <a:spcAft>
                <a:spcPts val="0"/>
              </a:spcAft>
              <a:buSzPts val="2400"/>
              <a:buNone/>
              <a:defRPr sz="2400"/>
            </a:lvl5pPr>
            <a:lvl6pPr lvl="5" algn="ctr">
              <a:lnSpc>
                <a:spcPct val="90000"/>
              </a:lnSpc>
              <a:spcBef>
                <a:spcPts val="900"/>
              </a:spcBef>
              <a:spcAft>
                <a:spcPts val="0"/>
              </a:spcAft>
              <a:buClr>
                <a:schemeClr val="dk1"/>
              </a:buClr>
              <a:buSzPts val="2400"/>
              <a:buNone/>
              <a:defRPr sz="2400"/>
            </a:lvl6pPr>
            <a:lvl7pPr lvl="6" algn="ctr">
              <a:lnSpc>
                <a:spcPct val="90000"/>
              </a:lnSpc>
              <a:spcBef>
                <a:spcPts val="750"/>
              </a:spcBef>
              <a:spcAft>
                <a:spcPts val="0"/>
              </a:spcAft>
              <a:buClr>
                <a:schemeClr val="dk1"/>
              </a:buClr>
              <a:buSzPts val="2400"/>
              <a:buNone/>
              <a:defRPr sz="2400"/>
            </a:lvl7pPr>
            <a:lvl8pPr lvl="7" algn="ctr">
              <a:lnSpc>
                <a:spcPct val="90000"/>
              </a:lnSpc>
              <a:spcBef>
                <a:spcPts val="750"/>
              </a:spcBef>
              <a:spcAft>
                <a:spcPts val="0"/>
              </a:spcAft>
              <a:buClr>
                <a:schemeClr val="dk1"/>
              </a:buClr>
              <a:buSzPts val="2400"/>
              <a:buNone/>
              <a:defRPr sz="2400"/>
            </a:lvl8pPr>
            <a:lvl9pPr lvl="8" algn="ctr">
              <a:lnSpc>
                <a:spcPct val="90000"/>
              </a:lnSpc>
              <a:spcBef>
                <a:spcPts val="750"/>
              </a:spcBef>
              <a:spcAft>
                <a:spcPts val="0"/>
              </a:spcAft>
              <a:buClr>
                <a:schemeClr val="dk1"/>
              </a:buClr>
              <a:buSzPts val="2400"/>
              <a:buNone/>
              <a:defRPr sz="2400"/>
            </a:lvl9pPr>
          </a:lstStyle>
          <a:p>
            <a:endParaRPr/>
          </a:p>
        </p:txBody>
      </p:sp>
      <p:sp>
        <p:nvSpPr>
          <p:cNvPr id="22" name="Google Shape;22;p4"/>
          <p:cNvSpPr txBox="1">
            <a:spLocks noGrp="1"/>
          </p:cNvSpPr>
          <p:nvPr>
            <p:ph type="title"/>
          </p:nvPr>
        </p:nvSpPr>
        <p:spPr>
          <a:xfrm>
            <a:off x="2286000" y="2941160"/>
            <a:ext cx="13716000" cy="2147573"/>
          </a:xfrm>
          <a:prstGeom prst="rect">
            <a:avLst/>
          </a:prstGeom>
          <a:noFill/>
          <a:ln>
            <a:noFill/>
          </a:ln>
        </p:spPr>
        <p:txBody>
          <a:bodyPr spcFirstLastPara="1" wrap="square" lIns="91425" tIns="0" rIns="91425" bIns="0" anchor="b" anchorCtr="0"/>
          <a:lstStyle>
            <a:lvl1pPr lvl="0" algn="ctr">
              <a:lnSpc>
                <a:spcPct val="90000"/>
              </a:lnSpc>
              <a:spcBef>
                <a:spcPts val="0"/>
              </a:spcBef>
              <a:spcAft>
                <a:spcPts val="0"/>
              </a:spcAft>
              <a:buClr>
                <a:schemeClr val="lt1"/>
              </a:buClr>
              <a:buSzPts val="6600"/>
              <a:buFont typeface="Calibri"/>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1257300" y="2738438"/>
            <a:ext cx="15773400" cy="631742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1800"/>
              <a:buNone/>
              <a:defRPr/>
            </a:lvl1pPr>
            <a:lvl2pPr marL="914400" lvl="1" indent="-342900" algn="l">
              <a:lnSpc>
                <a:spcPct val="90000"/>
              </a:lnSpc>
              <a:spcBef>
                <a:spcPts val="900"/>
              </a:spcBef>
              <a:spcAft>
                <a:spcPts val="0"/>
              </a:spcAft>
              <a:buSzPts val="1800"/>
              <a:buChar char="•"/>
              <a:defRPr/>
            </a:lvl2pPr>
            <a:lvl3pPr marL="1371600" lvl="2" indent="-342900" algn="l">
              <a:lnSpc>
                <a:spcPct val="90000"/>
              </a:lnSpc>
              <a:spcBef>
                <a:spcPts val="900"/>
              </a:spcBef>
              <a:spcAft>
                <a:spcPts val="0"/>
              </a:spcAft>
              <a:buSzPts val="1800"/>
              <a:buChar char="•"/>
              <a:defRPr/>
            </a:lvl3pPr>
            <a:lvl4pPr marL="1828800" lvl="3" indent="-342900" algn="l">
              <a:lnSpc>
                <a:spcPct val="90000"/>
              </a:lnSpc>
              <a:spcBef>
                <a:spcPts val="900"/>
              </a:spcBef>
              <a:spcAft>
                <a:spcPts val="0"/>
              </a:spcAft>
              <a:buSzPts val="1800"/>
              <a:buChar char="•"/>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and Content Landscape">
  <p:cSld name="4_Title and Content Landscape">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935184" y="6251923"/>
            <a:ext cx="7568736" cy="1807259"/>
          </a:xfrm>
          <a:prstGeom prst="rect">
            <a:avLst/>
          </a:prstGeom>
          <a:noFill/>
          <a:ln>
            <a:noFill/>
          </a:ln>
        </p:spPr>
        <p:txBody>
          <a:bodyPr spcFirstLastPara="1" wrap="square" lIns="91425" tIns="45700" rIns="91425" bIns="45700" anchor="ctr" anchorCtr="0"/>
          <a:lstStyle>
            <a:lvl1pPr lvl="0" algn="r">
              <a:lnSpc>
                <a:spcPct val="90000"/>
              </a:lnSpc>
              <a:spcBef>
                <a:spcPts val="0"/>
              </a:spcBef>
              <a:spcAft>
                <a:spcPts val="0"/>
              </a:spcAft>
              <a:buClr>
                <a:schemeClr val="dk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6"/>
          <p:cNvSpPr txBox="1">
            <a:spLocks noGrp="1"/>
          </p:cNvSpPr>
          <p:nvPr>
            <p:ph type="body" idx="1"/>
          </p:nvPr>
        </p:nvSpPr>
        <p:spPr>
          <a:xfrm>
            <a:off x="9784080" y="6423366"/>
            <a:ext cx="7568736" cy="2534529"/>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4200"/>
              <a:buFont typeface="Calibri"/>
              <a:buNone/>
              <a:defRPr b="1">
                <a:latin typeface="Calibri"/>
                <a:ea typeface="Calibri"/>
                <a:cs typeface="Calibri"/>
                <a:sym typeface="Calibri"/>
              </a:defRPr>
            </a:lvl1pPr>
            <a:lvl2pPr marL="914400" lvl="1" indent="-457200" algn="l">
              <a:lnSpc>
                <a:spcPct val="90000"/>
              </a:lnSpc>
              <a:spcBef>
                <a:spcPts val="900"/>
              </a:spcBef>
              <a:spcAft>
                <a:spcPts val="0"/>
              </a:spcAft>
              <a:buSzPts val="3600"/>
              <a:buChar char="•"/>
              <a:defRPr>
                <a:latin typeface="Calibri"/>
                <a:ea typeface="Calibri"/>
                <a:cs typeface="Calibri"/>
                <a:sym typeface="Calibri"/>
              </a:defRPr>
            </a:lvl2pPr>
            <a:lvl3pPr marL="1371600" lvl="2" indent="-419100" algn="l">
              <a:lnSpc>
                <a:spcPct val="90000"/>
              </a:lnSpc>
              <a:spcBef>
                <a:spcPts val="900"/>
              </a:spcBef>
              <a:spcAft>
                <a:spcPts val="0"/>
              </a:spcAft>
              <a:buSzPts val="3000"/>
              <a:buChar char="•"/>
              <a:defRPr>
                <a:latin typeface="Calibri"/>
                <a:ea typeface="Calibri"/>
                <a:cs typeface="Calibri"/>
                <a:sym typeface="Calibri"/>
              </a:defRPr>
            </a:lvl3pPr>
            <a:lvl4pPr marL="1828800" lvl="3" indent="-400050" algn="l">
              <a:lnSpc>
                <a:spcPct val="90000"/>
              </a:lnSpc>
              <a:spcBef>
                <a:spcPts val="900"/>
              </a:spcBef>
              <a:spcAft>
                <a:spcPts val="0"/>
              </a:spcAft>
              <a:buSzPts val="2700"/>
              <a:buChar char="•"/>
              <a:defRPr>
                <a:latin typeface="Calibri"/>
                <a:ea typeface="Calibri"/>
                <a:cs typeface="Calibri"/>
                <a:sym typeface="Calibri"/>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376">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257299" y="576263"/>
            <a:ext cx="15773400" cy="148352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7"/>
          <p:cNvSpPr txBox="1">
            <a:spLocks noGrp="1"/>
          </p:cNvSpPr>
          <p:nvPr>
            <p:ph type="subTitle" idx="1"/>
          </p:nvPr>
        </p:nvSpPr>
        <p:spPr>
          <a:xfrm>
            <a:off x="1257299" y="1943099"/>
            <a:ext cx="15773400" cy="614363"/>
          </a:xfrm>
          <a:prstGeom prst="rect">
            <a:avLst/>
          </a:prstGeom>
          <a:noFill/>
          <a:ln>
            <a:noFill/>
          </a:ln>
        </p:spPr>
        <p:txBody>
          <a:bodyPr spcFirstLastPara="1" wrap="square" lIns="91425" tIns="45700" rIns="91425" bIns="45700" anchor="t" anchorCtr="0"/>
          <a:lstStyle>
            <a:lvl1pPr lvl="0" algn="l">
              <a:lnSpc>
                <a:spcPct val="90000"/>
              </a:lnSpc>
              <a:spcBef>
                <a:spcPts val="1500"/>
              </a:spcBef>
              <a:spcAft>
                <a:spcPts val="0"/>
              </a:spcAft>
              <a:buClr>
                <a:srgbClr val="363636"/>
              </a:buClr>
              <a:buSzPts val="3600"/>
              <a:buFont typeface="Calibri"/>
              <a:buNone/>
              <a:defRPr sz="3600">
                <a:solidFill>
                  <a:srgbClr val="363636"/>
                </a:solidFill>
              </a:defRPr>
            </a:lvl1pPr>
            <a:lvl2pPr lvl="1" algn="ctr">
              <a:lnSpc>
                <a:spcPct val="90000"/>
              </a:lnSpc>
              <a:spcBef>
                <a:spcPts val="900"/>
              </a:spcBef>
              <a:spcAft>
                <a:spcPts val="0"/>
              </a:spcAft>
              <a:buSzPts val="3000"/>
              <a:buNone/>
              <a:defRPr sz="3000"/>
            </a:lvl2pPr>
            <a:lvl3pPr lvl="2" algn="ctr">
              <a:lnSpc>
                <a:spcPct val="90000"/>
              </a:lnSpc>
              <a:spcBef>
                <a:spcPts val="900"/>
              </a:spcBef>
              <a:spcAft>
                <a:spcPts val="0"/>
              </a:spcAft>
              <a:buSzPts val="2700"/>
              <a:buNone/>
              <a:defRPr sz="2700"/>
            </a:lvl3pPr>
            <a:lvl4pPr lvl="3" algn="ctr">
              <a:lnSpc>
                <a:spcPct val="90000"/>
              </a:lnSpc>
              <a:spcBef>
                <a:spcPts val="900"/>
              </a:spcBef>
              <a:spcAft>
                <a:spcPts val="0"/>
              </a:spcAft>
              <a:buSzPts val="2400"/>
              <a:buNone/>
              <a:defRPr sz="2400"/>
            </a:lvl4pPr>
            <a:lvl5pPr lvl="4" algn="ctr">
              <a:lnSpc>
                <a:spcPct val="90000"/>
              </a:lnSpc>
              <a:spcBef>
                <a:spcPts val="900"/>
              </a:spcBef>
              <a:spcAft>
                <a:spcPts val="0"/>
              </a:spcAft>
              <a:buSzPts val="2400"/>
              <a:buNone/>
              <a:defRPr sz="2400"/>
            </a:lvl5pPr>
            <a:lvl6pPr lvl="5" algn="ctr">
              <a:lnSpc>
                <a:spcPct val="90000"/>
              </a:lnSpc>
              <a:spcBef>
                <a:spcPts val="900"/>
              </a:spcBef>
              <a:spcAft>
                <a:spcPts val="0"/>
              </a:spcAft>
              <a:buClr>
                <a:schemeClr val="dk1"/>
              </a:buClr>
              <a:buSzPts val="2400"/>
              <a:buNone/>
              <a:defRPr sz="2400"/>
            </a:lvl6pPr>
            <a:lvl7pPr lvl="6" algn="ctr">
              <a:lnSpc>
                <a:spcPct val="90000"/>
              </a:lnSpc>
              <a:spcBef>
                <a:spcPts val="750"/>
              </a:spcBef>
              <a:spcAft>
                <a:spcPts val="0"/>
              </a:spcAft>
              <a:buClr>
                <a:schemeClr val="dk1"/>
              </a:buClr>
              <a:buSzPts val="2400"/>
              <a:buNone/>
              <a:defRPr sz="2400"/>
            </a:lvl7pPr>
            <a:lvl8pPr lvl="7" algn="ctr">
              <a:lnSpc>
                <a:spcPct val="90000"/>
              </a:lnSpc>
              <a:spcBef>
                <a:spcPts val="750"/>
              </a:spcBef>
              <a:spcAft>
                <a:spcPts val="0"/>
              </a:spcAft>
              <a:buClr>
                <a:schemeClr val="dk1"/>
              </a:buClr>
              <a:buSzPts val="2400"/>
              <a:buNone/>
              <a:defRPr sz="2400"/>
            </a:lvl8pPr>
            <a:lvl9pPr lvl="8" algn="ctr">
              <a:lnSpc>
                <a:spcPct val="90000"/>
              </a:lnSpc>
              <a:spcBef>
                <a:spcPts val="750"/>
              </a:spcBef>
              <a:spcAft>
                <a:spcPts val="0"/>
              </a:spcAft>
              <a:buClr>
                <a:schemeClr val="dk1"/>
              </a:buClr>
              <a:buSzPts val="2400"/>
              <a:buNone/>
              <a:defRPr sz="2400"/>
            </a:lvl9pPr>
          </a:lstStyle>
          <a:p>
            <a:endParaRPr/>
          </a:p>
        </p:txBody>
      </p:sp>
      <p:sp>
        <p:nvSpPr>
          <p:cNvPr id="32" name="Google Shape;32;p7"/>
          <p:cNvSpPr txBox="1">
            <a:spLocks noGrp="1"/>
          </p:cNvSpPr>
          <p:nvPr>
            <p:ph type="body" idx="2"/>
          </p:nvPr>
        </p:nvSpPr>
        <p:spPr>
          <a:xfrm>
            <a:off x="1257300" y="2738438"/>
            <a:ext cx="15773400" cy="631742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1800"/>
              <a:buNone/>
              <a:defRPr/>
            </a:lvl1pPr>
            <a:lvl2pPr marL="914400" lvl="1" indent="-342900" algn="l">
              <a:lnSpc>
                <a:spcPct val="90000"/>
              </a:lnSpc>
              <a:spcBef>
                <a:spcPts val="900"/>
              </a:spcBef>
              <a:spcAft>
                <a:spcPts val="0"/>
              </a:spcAft>
              <a:buSzPts val="1800"/>
              <a:buChar char="•"/>
              <a:defRPr/>
            </a:lvl2pPr>
            <a:lvl3pPr marL="1371600" lvl="2" indent="-342900" algn="l">
              <a:lnSpc>
                <a:spcPct val="90000"/>
              </a:lnSpc>
              <a:spcBef>
                <a:spcPts val="900"/>
              </a:spcBef>
              <a:spcAft>
                <a:spcPts val="0"/>
              </a:spcAft>
              <a:buSzPts val="1800"/>
              <a:buChar char="•"/>
              <a:defRPr/>
            </a:lvl3pPr>
            <a:lvl4pPr marL="1828800" lvl="3" indent="-342900" algn="l">
              <a:lnSpc>
                <a:spcPct val="90000"/>
              </a:lnSpc>
              <a:spcBef>
                <a:spcPts val="900"/>
              </a:spcBef>
              <a:spcAft>
                <a:spcPts val="0"/>
              </a:spcAft>
              <a:buSzPts val="1800"/>
              <a:buChar char="•"/>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1247775" y="1893095"/>
            <a:ext cx="15773400" cy="4279106"/>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600"/>
              <a:buFont typeface="Calibri"/>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1247775" y="6212683"/>
            <a:ext cx="15773400" cy="225028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rgbClr val="363636"/>
              </a:buClr>
              <a:buSzPts val="3600"/>
              <a:buFont typeface="Calibri"/>
              <a:buNone/>
              <a:defRPr sz="3600">
                <a:solidFill>
                  <a:srgbClr val="363636"/>
                </a:solidFill>
              </a:defRPr>
            </a:lvl1pPr>
            <a:lvl2pPr marL="914400" lvl="1" indent="-228600" algn="l">
              <a:lnSpc>
                <a:spcPct val="90000"/>
              </a:lnSpc>
              <a:spcBef>
                <a:spcPts val="900"/>
              </a:spcBef>
              <a:spcAft>
                <a:spcPts val="0"/>
              </a:spcAft>
              <a:buSzPts val="3000"/>
              <a:buNone/>
              <a:defRPr sz="3000">
                <a:solidFill>
                  <a:srgbClr val="888888"/>
                </a:solidFill>
              </a:defRPr>
            </a:lvl2pPr>
            <a:lvl3pPr marL="1371600" lvl="2" indent="-228600" algn="l">
              <a:lnSpc>
                <a:spcPct val="90000"/>
              </a:lnSpc>
              <a:spcBef>
                <a:spcPts val="900"/>
              </a:spcBef>
              <a:spcAft>
                <a:spcPts val="0"/>
              </a:spcAft>
              <a:buSzPts val="2700"/>
              <a:buNone/>
              <a:defRPr sz="2700">
                <a:solidFill>
                  <a:srgbClr val="888888"/>
                </a:solidFill>
              </a:defRPr>
            </a:lvl3pPr>
            <a:lvl4pPr marL="1828800" lvl="3" indent="-228600" algn="l">
              <a:lnSpc>
                <a:spcPct val="90000"/>
              </a:lnSpc>
              <a:spcBef>
                <a:spcPts val="900"/>
              </a:spcBef>
              <a:spcAft>
                <a:spcPts val="0"/>
              </a:spcAft>
              <a:buSzPts val="2400"/>
              <a:buNone/>
              <a:defRPr sz="2400">
                <a:solidFill>
                  <a:srgbClr val="888888"/>
                </a:solidFill>
              </a:defRPr>
            </a:lvl4pPr>
            <a:lvl5pPr marL="2286000" lvl="4" indent="-228600" algn="l">
              <a:lnSpc>
                <a:spcPct val="90000"/>
              </a:lnSpc>
              <a:spcBef>
                <a:spcPts val="900"/>
              </a:spcBef>
              <a:spcAft>
                <a:spcPts val="0"/>
              </a:spcAft>
              <a:buSzPts val="2400"/>
              <a:buNone/>
              <a:defRPr sz="2400">
                <a:solidFill>
                  <a:srgbClr val="888888"/>
                </a:solidFill>
              </a:defRPr>
            </a:lvl5pPr>
            <a:lvl6pPr marL="2743200" lvl="5" indent="-228600" algn="l">
              <a:lnSpc>
                <a:spcPct val="90000"/>
              </a:lnSpc>
              <a:spcBef>
                <a:spcPts val="900"/>
              </a:spcBef>
              <a:spcAft>
                <a:spcPts val="0"/>
              </a:spcAft>
              <a:buClr>
                <a:srgbClr val="888888"/>
              </a:buClr>
              <a:buSzPts val="2400"/>
              <a:buNone/>
              <a:defRPr sz="2400">
                <a:solidFill>
                  <a:srgbClr val="888888"/>
                </a:solidFill>
              </a:defRPr>
            </a:lvl6pPr>
            <a:lvl7pPr marL="3200400" lvl="6" indent="-228600" algn="l">
              <a:lnSpc>
                <a:spcPct val="90000"/>
              </a:lnSpc>
              <a:spcBef>
                <a:spcPts val="750"/>
              </a:spcBef>
              <a:spcAft>
                <a:spcPts val="0"/>
              </a:spcAft>
              <a:buClr>
                <a:srgbClr val="888888"/>
              </a:buClr>
              <a:buSzPts val="2400"/>
              <a:buNone/>
              <a:defRPr sz="2400">
                <a:solidFill>
                  <a:srgbClr val="888888"/>
                </a:solidFill>
              </a:defRPr>
            </a:lvl7pPr>
            <a:lvl8pPr marL="3657600" lvl="7" indent="-228600" algn="l">
              <a:lnSpc>
                <a:spcPct val="90000"/>
              </a:lnSpc>
              <a:spcBef>
                <a:spcPts val="750"/>
              </a:spcBef>
              <a:spcAft>
                <a:spcPts val="0"/>
              </a:spcAft>
              <a:buClr>
                <a:srgbClr val="888888"/>
              </a:buClr>
              <a:buSzPts val="2400"/>
              <a:buNone/>
              <a:defRPr sz="2400">
                <a:solidFill>
                  <a:srgbClr val="888888"/>
                </a:solidFill>
              </a:defRPr>
            </a:lvl8pPr>
            <a:lvl9pPr marL="4114800" lvl="8" indent="-228600" algn="l">
              <a:lnSpc>
                <a:spcPct val="90000"/>
              </a:lnSpc>
              <a:spcBef>
                <a:spcPts val="750"/>
              </a:spcBef>
              <a:spcAft>
                <a:spcPts val="0"/>
              </a:spcAft>
              <a:buClr>
                <a:srgbClr val="888888"/>
              </a:buClr>
              <a:buSzPts val="2400"/>
              <a:buNone/>
              <a:defRPr sz="2400">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36"/>
        <p:cNvGrpSpPr/>
        <p:nvPr/>
      </p:nvGrpSpPr>
      <p:grpSpPr>
        <a:xfrm>
          <a:off x="0" y="0"/>
          <a:ext cx="0" cy="0"/>
          <a:chOff x="0" y="0"/>
          <a:chExt cx="0" cy="0"/>
        </a:xfrm>
      </p:grpSpPr>
      <p:sp>
        <p:nvSpPr>
          <p:cNvPr id="37" name="Google Shape;37;p9"/>
          <p:cNvSpPr/>
          <p:nvPr/>
        </p:nvSpPr>
        <p:spPr>
          <a:xfrm>
            <a:off x="0" y="3784145"/>
            <a:ext cx="18288001" cy="357391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38" name="Google Shape;38;p9"/>
          <p:cNvSpPr txBox="1">
            <a:spLocks noGrp="1"/>
          </p:cNvSpPr>
          <p:nvPr>
            <p:ph type="title"/>
          </p:nvPr>
        </p:nvSpPr>
        <p:spPr>
          <a:xfrm>
            <a:off x="1247775" y="1893095"/>
            <a:ext cx="15773400" cy="4279106"/>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lt1"/>
              </a:buClr>
              <a:buSzPts val="6600"/>
              <a:buFont typeface="Calibri"/>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1247775" y="6212683"/>
            <a:ext cx="15773400" cy="225028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lt1"/>
              </a:buClr>
              <a:buSzPts val="3600"/>
              <a:buFont typeface="Calibri"/>
              <a:buNone/>
              <a:defRPr sz="3600">
                <a:solidFill>
                  <a:schemeClr val="lt1"/>
                </a:solidFill>
              </a:defRPr>
            </a:lvl1pPr>
            <a:lvl2pPr marL="914400" lvl="1" indent="-228600" algn="l">
              <a:lnSpc>
                <a:spcPct val="90000"/>
              </a:lnSpc>
              <a:spcBef>
                <a:spcPts val="900"/>
              </a:spcBef>
              <a:spcAft>
                <a:spcPts val="0"/>
              </a:spcAft>
              <a:buSzPts val="3000"/>
              <a:buNone/>
              <a:defRPr sz="3000">
                <a:solidFill>
                  <a:srgbClr val="888888"/>
                </a:solidFill>
              </a:defRPr>
            </a:lvl2pPr>
            <a:lvl3pPr marL="1371600" lvl="2" indent="-228600" algn="l">
              <a:lnSpc>
                <a:spcPct val="90000"/>
              </a:lnSpc>
              <a:spcBef>
                <a:spcPts val="900"/>
              </a:spcBef>
              <a:spcAft>
                <a:spcPts val="0"/>
              </a:spcAft>
              <a:buSzPts val="2700"/>
              <a:buNone/>
              <a:defRPr sz="2700">
                <a:solidFill>
                  <a:srgbClr val="888888"/>
                </a:solidFill>
              </a:defRPr>
            </a:lvl3pPr>
            <a:lvl4pPr marL="1828800" lvl="3" indent="-228600" algn="l">
              <a:lnSpc>
                <a:spcPct val="90000"/>
              </a:lnSpc>
              <a:spcBef>
                <a:spcPts val="900"/>
              </a:spcBef>
              <a:spcAft>
                <a:spcPts val="0"/>
              </a:spcAft>
              <a:buSzPts val="2400"/>
              <a:buNone/>
              <a:defRPr sz="2400">
                <a:solidFill>
                  <a:srgbClr val="888888"/>
                </a:solidFill>
              </a:defRPr>
            </a:lvl4pPr>
            <a:lvl5pPr marL="2286000" lvl="4" indent="-228600" algn="l">
              <a:lnSpc>
                <a:spcPct val="90000"/>
              </a:lnSpc>
              <a:spcBef>
                <a:spcPts val="900"/>
              </a:spcBef>
              <a:spcAft>
                <a:spcPts val="0"/>
              </a:spcAft>
              <a:buSzPts val="2400"/>
              <a:buNone/>
              <a:defRPr sz="2400">
                <a:solidFill>
                  <a:srgbClr val="888888"/>
                </a:solidFill>
              </a:defRPr>
            </a:lvl5pPr>
            <a:lvl6pPr marL="2743200" lvl="5" indent="-228600" algn="l">
              <a:lnSpc>
                <a:spcPct val="90000"/>
              </a:lnSpc>
              <a:spcBef>
                <a:spcPts val="900"/>
              </a:spcBef>
              <a:spcAft>
                <a:spcPts val="0"/>
              </a:spcAft>
              <a:buClr>
                <a:srgbClr val="888888"/>
              </a:buClr>
              <a:buSzPts val="2400"/>
              <a:buNone/>
              <a:defRPr sz="2400">
                <a:solidFill>
                  <a:srgbClr val="888888"/>
                </a:solidFill>
              </a:defRPr>
            </a:lvl6pPr>
            <a:lvl7pPr marL="3200400" lvl="6" indent="-228600" algn="l">
              <a:lnSpc>
                <a:spcPct val="90000"/>
              </a:lnSpc>
              <a:spcBef>
                <a:spcPts val="750"/>
              </a:spcBef>
              <a:spcAft>
                <a:spcPts val="0"/>
              </a:spcAft>
              <a:buClr>
                <a:srgbClr val="888888"/>
              </a:buClr>
              <a:buSzPts val="2400"/>
              <a:buNone/>
              <a:defRPr sz="2400">
                <a:solidFill>
                  <a:srgbClr val="888888"/>
                </a:solidFill>
              </a:defRPr>
            </a:lvl7pPr>
            <a:lvl8pPr marL="3657600" lvl="7" indent="-228600" algn="l">
              <a:lnSpc>
                <a:spcPct val="90000"/>
              </a:lnSpc>
              <a:spcBef>
                <a:spcPts val="750"/>
              </a:spcBef>
              <a:spcAft>
                <a:spcPts val="0"/>
              </a:spcAft>
              <a:buClr>
                <a:srgbClr val="888888"/>
              </a:buClr>
              <a:buSzPts val="2400"/>
              <a:buNone/>
              <a:defRPr sz="2400">
                <a:solidFill>
                  <a:srgbClr val="888888"/>
                </a:solidFill>
              </a:defRPr>
            </a:lvl8pPr>
            <a:lvl9pPr marL="4114800" lvl="8" indent="-228600" algn="l">
              <a:lnSpc>
                <a:spcPct val="90000"/>
              </a:lnSpc>
              <a:spcBef>
                <a:spcPts val="750"/>
              </a:spcBef>
              <a:spcAft>
                <a:spcPts val="0"/>
              </a:spcAft>
              <a:buClr>
                <a:srgbClr val="888888"/>
              </a:buClr>
              <a:buSzPts val="2400"/>
              <a:buNone/>
              <a:defRPr sz="2400">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0"/>
          <p:cNvSpPr txBox="1">
            <a:spLocks noGrp="1"/>
          </p:cNvSpPr>
          <p:nvPr>
            <p:ph type="body" idx="1"/>
          </p:nvPr>
        </p:nvSpPr>
        <p:spPr>
          <a:xfrm>
            <a:off x="1257300" y="2738438"/>
            <a:ext cx="7772400" cy="621827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1800"/>
              <a:buNone/>
              <a:defRPr/>
            </a:lvl1pPr>
            <a:lvl2pPr marL="914400" lvl="1" indent="-342900" algn="l">
              <a:lnSpc>
                <a:spcPct val="90000"/>
              </a:lnSpc>
              <a:spcBef>
                <a:spcPts val="900"/>
              </a:spcBef>
              <a:spcAft>
                <a:spcPts val="0"/>
              </a:spcAft>
              <a:buSzPts val="1800"/>
              <a:buChar char="•"/>
              <a:defRPr/>
            </a:lvl2pPr>
            <a:lvl3pPr marL="1371600" lvl="2" indent="-342900" algn="l">
              <a:lnSpc>
                <a:spcPct val="90000"/>
              </a:lnSpc>
              <a:spcBef>
                <a:spcPts val="900"/>
              </a:spcBef>
              <a:spcAft>
                <a:spcPts val="0"/>
              </a:spcAft>
              <a:buSzPts val="1800"/>
              <a:buChar char="•"/>
              <a:defRPr/>
            </a:lvl3pPr>
            <a:lvl4pPr marL="1828800" lvl="3" indent="-342900" algn="l">
              <a:lnSpc>
                <a:spcPct val="90000"/>
              </a:lnSpc>
              <a:spcBef>
                <a:spcPts val="900"/>
              </a:spcBef>
              <a:spcAft>
                <a:spcPts val="0"/>
              </a:spcAft>
              <a:buSzPts val="1800"/>
              <a:buChar char="•"/>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43" name="Google Shape;43;p10"/>
          <p:cNvSpPr txBox="1">
            <a:spLocks noGrp="1"/>
          </p:cNvSpPr>
          <p:nvPr>
            <p:ph type="body" idx="2"/>
          </p:nvPr>
        </p:nvSpPr>
        <p:spPr>
          <a:xfrm>
            <a:off x="9258300" y="2738438"/>
            <a:ext cx="7772400" cy="621827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500"/>
              </a:spcBef>
              <a:spcAft>
                <a:spcPts val="0"/>
              </a:spcAft>
              <a:buClr>
                <a:schemeClr val="dk1"/>
              </a:buClr>
              <a:buSzPts val="1800"/>
              <a:buNone/>
              <a:defRPr/>
            </a:lvl1pPr>
            <a:lvl2pPr marL="914400" lvl="1" indent="-342900" algn="l">
              <a:lnSpc>
                <a:spcPct val="90000"/>
              </a:lnSpc>
              <a:spcBef>
                <a:spcPts val="900"/>
              </a:spcBef>
              <a:spcAft>
                <a:spcPts val="0"/>
              </a:spcAft>
              <a:buSzPts val="1800"/>
              <a:buChar char="•"/>
              <a:defRPr/>
            </a:lvl2pPr>
            <a:lvl3pPr marL="1371600" lvl="2" indent="-342900" algn="l">
              <a:lnSpc>
                <a:spcPct val="90000"/>
              </a:lnSpc>
              <a:spcBef>
                <a:spcPts val="900"/>
              </a:spcBef>
              <a:spcAft>
                <a:spcPts val="0"/>
              </a:spcAft>
              <a:buSzPts val="1800"/>
              <a:buChar char="•"/>
              <a:defRPr/>
            </a:lvl3pPr>
            <a:lvl4pPr marL="1828800" lvl="3" indent="-342900" algn="l">
              <a:lnSpc>
                <a:spcPct val="90000"/>
              </a:lnSpc>
              <a:spcBef>
                <a:spcPts val="900"/>
              </a:spcBef>
              <a:spcAft>
                <a:spcPts val="0"/>
              </a:spcAft>
              <a:buSzPts val="1800"/>
              <a:buChar char="•"/>
              <a:defRPr/>
            </a:lvl4pPr>
            <a:lvl5pPr marL="2286000" lvl="4" indent="-342900" algn="l">
              <a:lnSpc>
                <a:spcPct val="90000"/>
              </a:lnSpc>
              <a:spcBef>
                <a:spcPts val="900"/>
              </a:spcBef>
              <a:spcAft>
                <a:spcPts val="0"/>
              </a:spcAft>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6600"/>
              <a:buFont typeface="Calibri"/>
              <a:buNone/>
              <a:defRPr sz="6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257300" y="2738438"/>
            <a:ext cx="15773400" cy="626785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500"/>
              </a:spcBef>
              <a:spcAft>
                <a:spcPts val="0"/>
              </a:spcAft>
              <a:buClr>
                <a:schemeClr val="dk1"/>
              </a:buClr>
              <a:buSzPts val="4200"/>
              <a:buFont typeface="Calibri"/>
              <a:buNone/>
              <a:defRPr sz="4200" b="0" i="0" u="none" strike="noStrike" cap="none">
                <a:solidFill>
                  <a:schemeClr val="dk1"/>
                </a:solidFill>
                <a:latin typeface="Calibri"/>
                <a:ea typeface="Calibri"/>
                <a:cs typeface="Calibri"/>
                <a:sym typeface="Calibri"/>
              </a:defRPr>
            </a:lvl1pPr>
            <a:lvl2pPr marL="914400" marR="0" lvl="1" indent="-457200" algn="l" rtl="0">
              <a:lnSpc>
                <a:spcPct val="90000"/>
              </a:lnSpc>
              <a:spcBef>
                <a:spcPts val="900"/>
              </a:spcBef>
              <a:spcAft>
                <a:spcPts val="0"/>
              </a:spcAft>
              <a:buClr>
                <a:schemeClr val="accent1"/>
              </a:buClr>
              <a:buSzPts val="3600"/>
              <a:buFont typeface="Arial"/>
              <a:buChar char="•"/>
              <a:defRPr sz="3600" b="0" i="0" u="none" strike="noStrike" cap="none">
                <a:solidFill>
                  <a:schemeClr val="dk1"/>
                </a:solidFill>
                <a:latin typeface="Calibri"/>
                <a:ea typeface="Calibri"/>
                <a:cs typeface="Calibri"/>
                <a:sym typeface="Calibri"/>
              </a:defRPr>
            </a:lvl2pPr>
            <a:lvl3pPr marL="1371600" marR="0" lvl="2" indent="-419100" algn="l" rtl="0">
              <a:lnSpc>
                <a:spcPct val="90000"/>
              </a:lnSpc>
              <a:spcBef>
                <a:spcPts val="900"/>
              </a:spcBef>
              <a:spcAft>
                <a:spcPts val="0"/>
              </a:spcAft>
              <a:buClr>
                <a:schemeClr val="accent1"/>
              </a:buClr>
              <a:buSzPts val="3000"/>
              <a:buFont typeface="Arial"/>
              <a:buChar char="•"/>
              <a:defRPr sz="3000" b="0" i="0" u="none" strike="noStrike" cap="none">
                <a:solidFill>
                  <a:schemeClr val="dk1"/>
                </a:solidFill>
                <a:latin typeface="Calibri"/>
                <a:ea typeface="Calibri"/>
                <a:cs typeface="Calibri"/>
                <a:sym typeface="Calibri"/>
              </a:defRPr>
            </a:lvl3pPr>
            <a:lvl4pPr marL="1828800" marR="0" lvl="3" indent="-400050" algn="l" rtl="0">
              <a:lnSpc>
                <a:spcPct val="90000"/>
              </a:lnSpc>
              <a:spcBef>
                <a:spcPts val="900"/>
              </a:spcBef>
              <a:spcAft>
                <a:spcPts val="0"/>
              </a:spcAft>
              <a:buClr>
                <a:schemeClr val="accent1"/>
              </a:buClr>
              <a:buSzPts val="2700"/>
              <a:buFont typeface="Arial"/>
              <a:buChar char="•"/>
              <a:defRPr sz="27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900"/>
              </a:spcBef>
              <a:spcAft>
                <a:spcPts val="0"/>
              </a:spcAft>
              <a:buClr>
                <a:schemeClr val="accent1"/>
              </a:buClr>
              <a:buSzPts val="2700"/>
              <a:buFont typeface="Arial"/>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9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p:nvPr/>
        </p:nvSpPr>
        <p:spPr>
          <a:xfrm>
            <a:off x="307651" y="9386347"/>
            <a:ext cx="65375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rgbClr val="7F7F7F"/>
                </a:solidFill>
                <a:latin typeface="Calibri"/>
                <a:ea typeface="Calibri"/>
                <a:cs typeface="Calibri"/>
                <a:sym typeface="Calibri"/>
              </a:rPr>
              <a:t>‹#›</a:t>
            </a:fld>
            <a:endParaRPr sz="1800">
              <a:solidFill>
                <a:srgbClr val="7F7F7F"/>
              </a:solidFill>
              <a:latin typeface="Calibri"/>
              <a:ea typeface="Calibri"/>
              <a:cs typeface="Calibri"/>
              <a:sym typeface="Calibri"/>
            </a:endParaRPr>
          </a:p>
        </p:txBody>
      </p:sp>
      <p:sp>
        <p:nvSpPr>
          <p:cNvPr id="13" name="Google Shape;13;p1"/>
          <p:cNvSpPr txBox="1"/>
          <p:nvPr/>
        </p:nvSpPr>
        <p:spPr>
          <a:xfrm>
            <a:off x="871671" y="9386346"/>
            <a:ext cx="711437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7F7F7F"/>
                </a:solidFill>
                <a:latin typeface="Calibri"/>
                <a:ea typeface="Calibri"/>
                <a:cs typeface="Calibri"/>
                <a:sym typeface="Calibri"/>
              </a:rPr>
              <a:t>CBORD | </a:t>
            </a:r>
            <a:r>
              <a:rPr lang="en-US" sz="1800" i="1">
                <a:solidFill>
                  <a:srgbClr val="7F7F7F"/>
                </a:solidFill>
                <a:latin typeface="Calibri"/>
                <a:ea typeface="Calibri"/>
                <a:cs typeface="Calibri"/>
                <a:sym typeface="Calibri"/>
              </a:rPr>
              <a:t>CONFIDENTIAL</a:t>
            </a:r>
            <a:endParaRPr/>
          </a:p>
        </p:txBody>
      </p:sp>
      <p:pic>
        <p:nvPicPr>
          <p:cNvPr id="14" name="Google Shape;14;p1"/>
          <p:cNvPicPr preferRelativeResize="0"/>
          <p:nvPr/>
        </p:nvPicPr>
        <p:blipFill rotWithShape="1">
          <a:blip r:embed="rId20">
            <a:alphaModFix/>
          </a:blip>
          <a:srcRect/>
          <a:stretch/>
        </p:blipFill>
        <p:spPr>
          <a:xfrm>
            <a:off x="16424247" y="9349700"/>
            <a:ext cx="1505328" cy="5356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13" Type="http://schemas.microsoft.com/office/2007/relationships/hdphoto" Target="../media/hdphoto5.wdp"/><Relationship Id="rId3" Type="http://schemas.openxmlformats.org/officeDocument/2006/relationships/image" Target="../media/image48.jpg"/><Relationship Id="rId7" Type="http://schemas.microsoft.com/office/2007/relationships/hdphoto" Target="../media/hdphoto2.wdp"/><Relationship Id="rId12"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0.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52.png"/><Relationship Id="rId4" Type="http://schemas.openxmlformats.org/officeDocument/2006/relationships/image" Target="../media/image49.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20"/>
          <p:cNvPicPr preferRelativeResize="0"/>
          <p:nvPr/>
        </p:nvPicPr>
        <p:blipFill rotWithShape="1">
          <a:blip r:embed="rId3">
            <a:alphaModFix/>
          </a:blip>
          <a:srcRect l="23177" r="30046"/>
          <a:stretch/>
        </p:blipFill>
        <p:spPr>
          <a:xfrm>
            <a:off x="0" y="0"/>
            <a:ext cx="18288000" cy="10287000"/>
          </a:xfrm>
          <a:prstGeom prst="rect">
            <a:avLst/>
          </a:prstGeom>
          <a:noFill/>
          <a:ln>
            <a:noFill/>
          </a:ln>
        </p:spPr>
      </p:pic>
      <p:grpSp>
        <p:nvGrpSpPr>
          <p:cNvPr id="80" name="Google Shape;80;p20"/>
          <p:cNvGrpSpPr/>
          <p:nvPr/>
        </p:nvGrpSpPr>
        <p:grpSpPr>
          <a:xfrm>
            <a:off x="152400" y="592695"/>
            <a:ext cx="11315844" cy="3091409"/>
            <a:chOff x="-4444904" y="-874833"/>
            <a:chExt cx="15087792" cy="4761652"/>
          </a:xfrm>
        </p:grpSpPr>
        <p:sp>
          <p:nvSpPr>
            <p:cNvPr id="81" name="Google Shape;81;p20"/>
            <p:cNvSpPr txBox="1"/>
            <p:nvPr/>
          </p:nvSpPr>
          <p:spPr>
            <a:xfrm>
              <a:off x="-4444904" y="-874833"/>
              <a:ext cx="14833500" cy="410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200" b="1" dirty="0">
                  <a:solidFill>
                    <a:srgbClr val="244357"/>
                  </a:solidFill>
                  <a:latin typeface="Calibri"/>
                  <a:ea typeface="Calibri"/>
                  <a:cs typeface="Calibri"/>
                  <a:sym typeface="Calibri"/>
                </a:rPr>
                <a:t>DESIGNING A BETTER</a:t>
              </a:r>
              <a:br>
                <a:rPr lang="en-US" sz="7200" b="1" dirty="0">
                  <a:solidFill>
                    <a:srgbClr val="244357"/>
                  </a:solidFill>
                  <a:latin typeface="Calibri"/>
                  <a:ea typeface="Calibri"/>
                  <a:cs typeface="Calibri"/>
                  <a:sym typeface="Calibri"/>
                </a:rPr>
              </a:br>
              <a:r>
                <a:rPr lang="en-US" sz="7200" b="1" dirty="0">
                  <a:solidFill>
                    <a:srgbClr val="244357"/>
                  </a:solidFill>
                  <a:latin typeface="Calibri"/>
                  <a:ea typeface="Calibri"/>
                  <a:cs typeface="Calibri"/>
                  <a:sym typeface="Calibri"/>
                </a:rPr>
                <a:t>PATIENT EXPERIENCE</a:t>
              </a:r>
              <a:endParaRPr sz="7200" dirty="0">
                <a:solidFill>
                  <a:srgbClr val="244357"/>
                </a:solidFill>
              </a:endParaRPr>
            </a:p>
          </p:txBody>
        </p:sp>
        <p:sp>
          <p:nvSpPr>
            <p:cNvPr id="82" name="Google Shape;82;p20"/>
            <p:cNvSpPr txBox="1"/>
            <p:nvPr/>
          </p:nvSpPr>
          <p:spPr>
            <a:xfrm>
              <a:off x="-4444904" y="3191494"/>
              <a:ext cx="15087792" cy="695325"/>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endParaRPr sz="4800" dirty="0">
                <a:solidFill>
                  <a:srgbClr val="244357"/>
                </a:solidFill>
              </a:endParaRPr>
            </a:p>
          </p:txBody>
        </p:sp>
      </p:grpSp>
      <p:pic>
        <p:nvPicPr>
          <p:cNvPr id="8" name="Picture 7">
            <a:extLst>
              <a:ext uri="{FF2B5EF4-FFF2-40B4-BE49-F238E27FC236}">
                <a16:creationId xmlns:a16="http://schemas.microsoft.com/office/drawing/2014/main" id="{63E3805C-6905-4C49-9747-BF3B877AE45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7947" y="3395392"/>
            <a:ext cx="4857749" cy="1529999"/>
          </a:xfrm>
          <a:prstGeom prst="rect">
            <a:avLst/>
          </a:prstGeom>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p:nvPr/>
        </p:nvSpPr>
        <p:spPr>
          <a:xfrm>
            <a:off x="1375710" y="9624131"/>
            <a:ext cx="16507453" cy="276225"/>
          </a:xfrm>
          <a:prstGeom prst="rect">
            <a:avLst/>
          </a:prstGeom>
          <a:noFill/>
          <a:ln>
            <a:noFill/>
          </a:ln>
        </p:spPr>
        <p:txBody>
          <a:bodyPr spcFirstLastPara="1" wrap="square" lIns="0" tIns="0" rIns="0" bIns="0" anchor="t" anchorCtr="0">
            <a:noAutofit/>
          </a:bodyPr>
          <a:lstStyle/>
          <a:p>
            <a:pPr marL="0" marR="0" lvl="0" indent="0" algn="r" rtl="0">
              <a:lnSpc>
                <a:spcPct val="145000"/>
              </a:lnSpc>
              <a:spcBef>
                <a:spcPts val="0"/>
              </a:spcBef>
              <a:spcAft>
                <a:spcPts val="0"/>
              </a:spcAft>
              <a:buNone/>
            </a:pPr>
            <a:r>
              <a:rPr lang="en-US" sz="1500">
                <a:solidFill>
                  <a:srgbClr val="F2FAFF"/>
                </a:solidFill>
                <a:latin typeface="Roboto"/>
                <a:ea typeface="Roboto"/>
                <a:cs typeface="Roboto"/>
                <a:sym typeface="Roboto"/>
              </a:rPr>
              <a:t>The CBORD Group, Inc.| User-Centered Design</a:t>
            </a:r>
            <a:endParaRPr/>
          </a:p>
        </p:txBody>
      </p:sp>
      <p:sp>
        <p:nvSpPr>
          <p:cNvPr id="220" name="Google Shape;220;p29"/>
          <p:cNvSpPr txBox="1"/>
          <p:nvPr/>
        </p:nvSpPr>
        <p:spPr>
          <a:xfrm>
            <a:off x="1864966" y="427426"/>
            <a:ext cx="14888655" cy="73533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4200" b="1">
                <a:solidFill>
                  <a:srgbClr val="244357"/>
                </a:solidFill>
                <a:latin typeface="Calibri"/>
                <a:ea typeface="Calibri"/>
                <a:cs typeface="Calibri"/>
                <a:sym typeface="Calibri"/>
              </a:rPr>
              <a:t>UCD Activities (but not limited to...)</a:t>
            </a:r>
            <a:endParaRPr/>
          </a:p>
        </p:txBody>
      </p:sp>
      <p:sp>
        <p:nvSpPr>
          <p:cNvPr id="221" name="Google Shape;221;p29"/>
          <p:cNvSpPr txBox="1"/>
          <p:nvPr/>
        </p:nvSpPr>
        <p:spPr>
          <a:xfrm>
            <a:off x="1206922" y="1647179"/>
            <a:ext cx="10436094" cy="2552700"/>
          </a:xfrm>
          <a:prstGeom prst="rect">
            <a:avLst/>
          </a:prstGeom>
          <a:noFill/>
          <a:ln>
            <a:noFill/>
          </a:ln>
        </p:spPr>
        <p:txBody>
          <a:bodyPr spcFirstLastPara="1" wrap="square" lIns="0" tIns="0" rIns="0" bIns="0" anchor="t" anchorCtr="0">
            <a:noAutofit/>
          </a:bodyPr>
          <a:lstStyle/>
          <a:p>
            <a:pPr marL="792480" marR="0" lvl="1" indent="-396240" algn="l" rtl="0">
              <a:lnSpc>
                <a:spcPct val="139979"/>
              </a:lnSpc>
              <a:spcBef>
                <a:spcPts val="0"/>
              </a:spcBef>
              <a:spcAft>
                <a:spcPts val="0"/>
              </a:spcAft>
              <a:buClr>
                <a:srgbClr val="000000"/>
              </a:buClr>
              <a:buSzPts val="4800"/>
              <a:buFont typeface="Arial"/>
              <a:buChar char="•"/>
            </a:pPr>
            <a:r>
              <a:rPr lang="en-US" sz="4800">
                <a:latin typeface="Calibri"/>
                <a:ea typeface="Calibri"/>
                <a:cs typeface="Calibri"/>
                <a:sym typeface="Calibri"/>
              </a:rPr>
              <a:t> </a:t>
            </a:r>
            <a:r>
              <a:rPr lang="en-US" sz="4800" b="0" i="0" u="none" strike="noStrike" cap="none">
                <a:solidFill>
                  <a:srgbClr val="000000"/>
                </a:solidFill>
                <a:latin typeface="Calibri"/>
                <a:ea typeface="Calibri"/>
                <a:cs typeface="Calibri"/>
                <a:sym typeface="Calibri"/>
              </a:rPr>
              <a:t>Interviews</a:t>
            </a:r>
            <a:endParaRPr/>
          </a:p>
          <a:p>
            <a:pPr marL="792480" marR="0" lvl="1" indent="-396240" algn="l" rtl="0">
              <a:lnSpc>
                <a:spcPct val="139979"/>
              </a:lnSpc>
              <a:spcBef>
                <a:spcPts val="0"/>
              </a:spcBef>
              <a:spcAft>
                <a:spcPts val="0"/>
              </a:spcAft>
              <a:buClr>
                <a:srgbClr val="000000"/>
              </a:buClr>
              <a:buSzPts val="4800"/>
              <a:buFont typeface="Arial"/>
              <a:buChar char="•"/>
            </a:pPr>
            <a:r>
              <a:rPr lang="en-US" sz="4800">
                <a:latin typeface="Calibri"/>
                <a:ea typeface="Calibri"/>
                <a:cs typeface="Calibri"/>
                <a:sym typeface="Calibri"/>
              </a:rPr>
              <a:t> </a:t>
            </a:r>
            <a:r>
              <a:rPr lang="en-US" sz="4800" b="0" i="0" u="none" strike="noStrike" cap="none">
                <a:solidFill>
                  <a:srgbClr val="000000"/>
                </a:solidFill>
                <a:latin typeface="Calibri"/>
                <a:ea typeface="Calibri"/>
                <a:cs typeface="Calibri"/>
                <a:sym typeface="Calibri"/>
              </a:rPr>
              <a:t>Journey Mapping</a:t>
            </a:r>
            <a:endParaRPr/>
          </a:p>
          <a:p>
            <a:pPr marL="792480" marR="0" lvl="1" indent="-396240" algn="l" rtl="0">
              <a:lnSpc>
                <a:spcPct val="139979"/>
              </a:lnSpc>
              <a:spcBef>
                <a:spcPts val="0"/>
              </a:spcBef>
              <a:spcAft>
                <a:spcPts val="0"/>
              </a:spcAft>
              <a:buClr>
                <a:srgbClr val="000000"/>
              </a:buClr>
              <a:buSzPts val="4800"/>
              <a:buFont typeface="Arial"/>
              <a:buChar char="•"/>
            </a:pPr>
            <a:r>
              <a:rPr lang="en-US" sz="4800">
                <a:latin typeface="Calibri"/>
                <a:ea typeface="Calibri"/>
                <a:cs typeface="Calibri"/>
                <a:sym typeface="Calibri"/>
              </a:rPr>
              <a:t> </a:t>
            </a:r>
            <a:r>
              <a:rPr lang="en-US" sz="4800" b="0" i="0" u="none" strike="noStrike" cap="none">
                <a:solidFill>
                  <a:srgbClr val="000000"/>
                </a:solidFill>
                <a:latin typeface="Calibri"/>
                <a:ea typeface="Calibri"/>
                <a:cs typeface="Calibri"/>
                <a:sym typeface="Calibri"/>
              </a:rPr>
              <a:t>Usability Testing</a:t>
            </a:r>
            <a:endParaRPr/>
          </a:p>
        </p:txBody>
      </p:sp>
      <p:pic>
        <p:nvPicPr>
          <p:cNvPr id="222" name="Google Shape;222;p29"/>
          <p:cNvPicPr preferRelativeResize="0"/>
          <p:nvPr/>
        </p:nvPicPr>
        <p:blipFill rotWithShape="1">
          <a:blip r:embed="rId3">
            <a:alphaModFix/>
          </a:blip>
          <a:srcRect/>
          <a:stretch/>
        </p:blipFill>
        <p:spPr>
          <a:xfrm>
            <a:off x="6250951" y="4896572"/>
            <a:ext cx="5101305" cy="3825979"/>
          </a:xfrm>
          <a:prstGeom prst="rect">
            <a:avLst/>
          </a:prstGeom>
          <a:noFill/>
          <a:ln>
            <a:noFill/>
          </a:ln>
        </p:spPr>
      </p:pic>
      <p:pic>
        <p:nvPicPr>
          <p:cNvPr id="223" name="Google Shape;223;p29"/>
          <p:cNvPicPr preferRelativeResize="0"/>
          <p:nvPr/>
        </p:nvPicPr>
        <p:blipFill rotWithShape="1">
          <a:blip r:embed="rId4">
            <a:alphaModFix/>
          </a:blip>
          <a:srcRect/>
          <a:stretch/>
        </p:blipFill>
        <p:spPr>
          <a:xfrm>
            <a:off x="781320" y="4896572"/>
            <a:ext cx="5220689" cy="3478284"/>
          </a:xfrm>
          <a:prstGeom prst="rect">
            <a:avLst/>
          </a:prstGeom>
          <a:noFill/>
          <a:ln>
            <a:noFill/>
          </a:ln>
        </p:spPr>
      </p:pic>
      <p:pic>
        <p:nvPicPr>
          <p:cNvPr id="224" name="Google Shape;224;p29"/>
          <p:cNvPicPr preferRelativeResize="0"/>
          <p:nvPr/>
        </p:nvPicPr>
        <p:blipFill rotWithShape="1">
          <a:blip r:embed="rId5">
            <a:alphaModFix/>
          </a:blip>
          <a:srcRect/>
          <a:stretch/>
        </p:blipFill>
        <p:spPr>
          <a:xfrm>
            <a:off x="11582557" y="4843352"/>
            <a:ext cx="5958210" cy="39324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0"/>
          <p:cNvPicPr preferRelativeResize="0"/>
          <p:nvPr/>
        </p:nvPicPr>
        <p:blipFill rotWithShape="1">
          <a:blip r:embed="rId3">
            <a:alphaModFix/>
          </a:blip>
          <a:srcRect/>
          <a:stretch/>
        </p:blipFill>
        <p:spPr>
          <a:xfrm>
            <a:off x="0" y="1028700"/>
            <a:ext cx="18313400" cy="74169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7"/>
        <p:cNvGrpSpPr/>
        <p:nvPr/>
      </p:nvGrpSpPr>
      <p:grpSpPr>
        <a:xfrm>
          <a:off x="0" y="0"/>
          <a:ext cx="0" cy="0"/>
          <a:chOff x="0" y="0"/>
          <a:chExt cx="0" cy="0"/>
        </a:xfrm>
      </p:grpSpPr>
      <p:sp>
        <p:nvSpPr>
          <p:cNvPr id="238" name="Google Shape;238;p31"/>
          <p:cNvSpPr txBox="1"/>
          <p:nvPr/>
        </p:nvSpPr>
        <p:spPr>
          <a:xfrm>
            <a:off x="6295800" y="4074749"/>
            <a:ext cx="5696400" cy="213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200" b="1">
                <a:solidFill>
                  <a:srgbClr val="244357"/>
                </a:solidFill>
                <a:latin typeface="Calibri"/>
                <a:ea typeface="Calibri"/>
                <a:cs typeface="Calibri"/>
                <a:sym typeface="Calibri"/>
              </a:rPr>
              <a:t>What about Patient Care?</a:t>
            </a:r>
            <a:endParaRPr sz="7200">
              <a:solidFill>
                <a:srgbClr val="244357"/>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mt="60000"/>
          </a:blip>
          <a:stretch>
            <a:fillRect/>
          </a:stretch>
        </a:blipFill>
        <a:effectLst/>
      </p:bgPr>
    </p:bg>
    <p:spTree>
      <p:nvGrpSpPr>
        <p:cNvPr id="1" name="Shape 246"/>
        <p:cNvGrpSpPr/>
        <p:nvPr/>
      </p:nvGrpSpPr>
      <p:grpSpPr>
        <a:xfrm>
          <a:off x="0" y="0"/>
          <a:ext cx="0" cy="0"/>
          <a:chOff x="0" y="0"/>
          <a:chExt cx="0" cy="0"/>
        </a:xfrm>
      </p:grpSpPr>
      <p:sp>
        <p:nvSpPr>
          <p:cNvPr id="247" name="Google Shape;247;p32"/>
          <p:cNvSpPr txBox="1"/>
          <p:nvPr/>
        </p:nvSpPr>
        <p:spPr>
          <a:xfrm>
            <a:off x="685800" y="3688345"/>
            <a:ext cx="9880343" cy="1687830"/>
          </a:xfrm>
          <a:prstGeom prst="rect">
            <a:avLst/>
          </a:prstGeom>
          <a:noFill/>
          <a:ln>
            <a:noFill/>
          </a:ln>
        </p:spPr>
        <p:txBody>
          <a:bodyPr spcFirstLastPara="1" wrap="square" lIns="0" tIns="0" rIns="0" bIns="0" anchor="t" anchorCtr="0">
            <a:noAutofit/>
          </a:bodyPr>
          <a:lstStyle/>
          <a:p>
            <a:pPr marL="0" marR="0" lvl="0" indent="0" algn="ctr" rtl="0">
              <a:lnSpc>
                <a:spcPct val="139979"/>
              </a:lnSpc>
              <a:spcBef>
                <a:spcPts val="0"/>
              </a:spcBef>
              <a:spcAft>
                <a:spcPts val="0"/>
              </a:spcAft>
              <a:buNone/>
            </a:pPr>
            <a:r>
              <a:rPr lang="en-US" sz="4800" b="1">
                <a:solidFill>
                  <a:srgbClr val="423B3C"/>
                </a:solidFill>
                <a:latin typeface="Calibri"/>
                <a:ea typeface="Calibri"/>
                <a:cs typeface="Calibri"/>
                <a:sym typeface="Calibri"/>
              </a:rPr>
              <a:t>To Err is Human</a:t>
            </a:r>
            <a:endParaRPr/>
          </a:p>
          <a:p>
            <a:pPr marL="0" marR="0" lvl="0" indent="0" algn="ctr" rtl="0">
              <a:lnSpc>
                <a:spcPct val="139979"/>
              </a:lnSpc>
              <a:spcBef>
                <a:spcPts val="0"/>
              </a:spcBef>
              <a:spcAft>
                <a:spcPts val="0"/>
              </a:spcAft>
              <a:buNone/>
            </a:pPr>
            <a:r>
              <a:rPr lang="en-US" sz="4800" b="1">
                <a:solidFill>
                  <a:srgbClr val="423B3C"/>
                </a:solidFill>
                <a:latin typeface="Calibri"/>
                <a:ea typeface="Calibri"/>
                <a:cs typeface="Calibri"/>
                <a:sym typeface="Calibri"/>
              </a:rPr>
              <a:t>Building a Safer Health System</a:t>
            </a:r>
            <a:endParaRPr/>
          </a:p>
        </p:txBody>
      </p:sp>
      <p:sp>
        <p:nvSpPr>
          <p:cNvPr id="248" name="Google Shape;248;p32"/>
          <p:cNvSpPr txBox="1"/>
          <p:nvPr/>
        </p:nvSpPr>
        <p:spPr>
          <a:xfrm>
            <a:off x="9113520" y="9142864"/>
            <a:ext cx="7063640" cy="415290"/>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000000"/>
                </a:solidFill>
                <a:latin typeface="Arimo"/>
                <a:ea typeface="Arimo"/>
                <a:cs typeface="Arimo"/>
                <a:sym typeface="Arimo"/>
              </a:rPr>
              <a:t>https://www.ncbi.nlm.nih.gov/books/NBK225182/</a:t>
            </a:r>
            <a:endParaRPr/>
          </a:p>
        </p:txBody>
      </p:sp>
      <p:pic>
        <p:nvPicPr>
          <p:cNvPr id="249" name="Google Shape;249;p32"/>
          <p:cNvPicPr preferRelativeResize="0"/>
          <p:nvPr/>
        </p:nvPicPr>
        <p:blipFill rotWithShape="1">
          <a:blip r:embed="rId4">
            <a:alphaModFix/>
          </a:blip>
          <a:srcRect/>
          <a:stretch/>
        </p:blipFill>
        <p:spPr>
          <a:xfrm>
            <a:off x="10472592" y="114300"/>
            <a:ext cx="5979194" cy="8835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mt="43000"/>
          </a:blip>
          <a:stretch>
            <a:fillRect/>
          </a:stretch>
        </a:blipFill>
        <a:effectLst/>
      </p:bgPr>
    </p:bg>
    <p:spTree>
      <p:nvGrpSpPr>
        <p:cNvPr id="1" name="Shape 257"/>
        <p:cNvGrpSpPr/>
        <p:nvPr/>
      </p:nvGrpSpPr>
      <p:grpSpPr>
        <a:xfrm>
          <a:off x="0" y="0"/>
          <a:ext cx="0" cy="0"/>
          <a:chOff x="0" y="0"/>
          <a:chExt cx="0" cy="0"/>
        </a:xfrm>
      </p:grpSpPr>
      <p:sp>
        <p:nvSpPr>
          <p:cNvPr id="258" name="Google Shape;258;p33"/>
          <p:cNvSpPr txBox="1"/>
          <p:nvPr/>
        </p:nvSpPr>
        <p:spPr>
          <a:xfrm>
            <a:off x="4800600" y="342900"/>
            <a:ext cx="10247739" cy="225679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6400" b="1">
                <a:solidFill>
                  <a:srgbClr val="244357"/>
                </a:solidFill>
                <a:latin typeface="Calibri"/>
                <a:ea typeface="Calibri"/>
                <a:cs typeface="Calibri"/>
                <a:sym typeface="Calibri"/>
              </a:rPr>
              <a:t>EHRs Safety and Usability </a:t>
            </a:r>
            <a:endParaRPr>
              <a:solidFill>
                <a:srgbClr val="244357"/>
              </a:solidFill>
            </a:endParaRPr>
          </a:p>
          <a:p>
            <a:pPr marL="0" marR="0" lvl="0" indent="0" algn="ctr" rtl="0">
              <a:lnSpc>
                <a:spcPct val="140000"/>
              </a:lnSpc>
              <a:spcBef>
                <a:spcPts val="0"/>
              </a:spcBef>
              <a:spcAft>
                <a:spcPts val="0"/>
              </a:spcAft>
              <a:buNone/>
            </a:pPr>
            <a:r>
              <a:rPr lang="en-US" sz="6400" b="1">
                <a:solidFill>
                  <a:srgbClr val="FF5757"/>
                </a:solidFill>
                <a:latin typeface="Calibri"/>
                <a:ea typeface="Calibri"/>
                <a:cs typeface="Calibri"/>
                <a:sym typeface="Calibri"/>
              </a:rPr>
              <a:t>See What We Mean</a:t>
            </a:r>
            <a:endParaRPr/>
          </a:p>
        </p:txBody>
      </p:sp>
      <p:sp>
        <p:nvSpPr>
          <p:cNvPr id="259" name="Google Shape;259;p33"/>
          <p:cNvSpPr txBox="1"/>
          <p:nvPr/>
        </p:nvSpPr>
        <p:spPr>
          <a:xfrm>
            <a:off x="11363685" y="3147056"/>
            <a:ext cx="6497238" cy="3832860"/>
          </a:xfrm>
          <a:prstGeom prst="rect">
            <a:avLst/>
          </a:prstGeom>
          <a:noFill/>
          <a:ln>
            <a:noFill/>
          </a:ln>
        </p:spPr>
        <p:txBody>
          <a:bodyPr spcFirstLastPara="1" wrap="square" lIns="0" tIns="0" rIns="0" bIns="0" anchor="t" anchorCtr="0">
            <a:noAutofit/>
          </a:bodyPr>
          <a:lstStyle/>
          <a:p>
            <a:pPr marL="0" marR="0" lvl="0" indent="0" algn="ctr" rtl="0">
              <a:lnSpc>
                <a:spcPct val="280000"/>
              </a:lnSpc>
              <a:spcBef>
                <a:spcPts val="0"/>
              </a:spcBef>
              <a:spcAft>
                <a:spcPts val="0"/>
              </a:spcAft>
              <a:buNone/>
            </a:pPr>
            <a:endParaRPr sz="1800">
              <a:solidFill>
                <a:srgbClr val="244357"/>
              </a:solidFill>
              <a:latin typeface="Calibri"/>
              <a:ea typeface="Calibri"/>
              <a:cs typeface="Calibri"/>
              <a:sym typeface="Calibri"/>
            </a:endParaRPr>
          </a:p>
          <a:p>
            <a:pPr marL="0" marR="0" lvl="0" indent="0" algn="ctr" rtl="0">
              <a:lnSpc>
                <a:spcPct val="140000"/>
              </a:lnSpc>
              <a:spcBef>
                <a:spcPts val="0"/>
              </a:spcBef>
              <a:spcAft>
                <a:spcPts val="0"/>
              </a:spcAft>
              <a:buNone/>
            </a:pPr>
            <a:r>
              <a:rPr lang="en-US" sz="3600">
                <a:solidFill>
                  <a:srgbClr val="244357"/>
                </a:solidFill>
                <a:latin typeface="Calibri"/>
                <a:ea typeface="Calibri"/>
                <a:cs typeface="Calibri"/>
                <a:sym typeface="Calibri"/>
              </a:rPr>
              <a:t>Medstar Health </a:t>
            </a:r>
            <a:endParaRPr>
              <a:solidFill>
                <a:srgbClr val="244357"/>
              </a:solidFill>
            </a:endParaRPr>
          </a:p>
          <a:p>
            <a:pPr marL="0" marR="0" lvl="0" indent="0" algn="ctr" rtl="0">
              <a:lnSpc>
                <a:spcPct val="140000"/>
              </a:lnSpc>
              <a:spcBef>
                <a:spcPts val="0"/>
              </a:spcBef>
              <a:spcAft>
                <a:spcPts val="0"/>
              </a:spcAft>
              <a:buNone/>
            </a:pPr>
            <a:r>
              <a:rPr lang="en-US" sz="3600">
                <a:solidFill>
                  <a:srgbClr val="244357"/>
                </a:solidFill>
                <a:latin typeface="Calibri"/>
                <a:ea typeface="Calibri"/>
                <a:cs typeface="Calibri"/>
                <a:sym typeface="Calibri"/>
              </a:rPr>
              <a:t>National Center for Human Factors in Healthcare</a:t>
            </a:r>
            <a:endParaRPr>
              <a:solidFill>
                <a:srgbClr val="244357"/>
              </a:solidFill>
            </a:endParaRPr>
          </a:p>
          <a:p>
            <a:pPr marL="0" marR="0" lvl="0" indent="0" algn="ctr" rtl="0">
              <a:lnSpc>
                <a:spcPct val="140000"/>
              </a:lnSpc>
              <a:spcBef>
                <a:spcPts val="0"/>
              </a:spcBef>
              <a:spcAft>
                <a:spcPts val="0"/>
              </a:spcAft>
              <a:buNone/>
            </a:pPr>
            <a:endParaRPr sz="3600">
              <a:solidFill>
                <a:srgbClr val="244357"/>
              </a:solidFill>
              <a:latin typeface="Arimo"/>
              <a:ea typeface="Arimo"/>
              <a:cs typeface="Arimo"/>
              <a:sym typeface="Arimo"/>
            </a:endParaRPr>
          </a:p>
          <a:p>
            <a:pPr marL="0" marR="0" lvl="0" indent="0" algn="ctr" rtl="0">
              <a:lnSpc>
                <a:spcPct val="140000"/>
              </a:lnSpc>
              <a:spcBef>
                <a:spcPts val="0"/>
              </a:spcBef>
              <a:spcAft>
                <a:spcPts val="0"/>
              </a:spcAft>
              <a:buNone/>
            </a:pPr>
            <a:endParaRPr sz="3600">
              <a:solidFill>
                <a:srgbClr val="244357"/>
              </a:solidFill>
              <a:latin typeface="Arimo"/>
              <a:ea typeface="Arimo"/>
              <a:cs typeface="Arimo"/>
              <a:sym typeface="Arimo"/>
            </a:endParaRPr>
          </a:p>
        </p:txBody>
      </p:sp>
      <p:sp>
        <p:nvSpPr>
          <p:cNvPr id="260" name="Google Shape;260;p33"/>
          <p:cNvSpPr txBox="1"/>
          <p:nvPr/>
        </p:nvSpPr>
        <p:spPr>
          <a:xfrm>
            <a:off x="12323755" y="8200000"/>
            <a:ext cx="4577100" cy="415200"/>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244357"/>
                </a:solidFill>
                <a:latin typeface="Arimo"/>
                <a:ea typeface="Arimo"/>
                <a:cs typeface="Arimo"/>
                <a:sym typeface="Arimo"/>
              </a:rPr>
              <a:t>https://ehrseewhatwemean.org/</a:t>
            </a:r>
            <a:endParaRPr>
              <a:solidFill>
                <a:srgbClr val="244357"/>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268"/>
        <p:cNvGrpSpPr/>
        <p:nvPr/>
      </p:nvGrpSpPr>
      <p:grpSpPr>
        <a:xfrm>
          <a:off x="0" y="0"/>
          <a:ext cx="0" cy="0"/>
          <a:chOff x="0" y="0"/>
          <a:chExt cx="0" cy="0"/>
        </a:xfrm>
      </p:grpSpPr>
      <p:sp>
        <p:nvSpPr>
          <p:cNvPr id="269" name="Google Shape;269;p34"/>
          <p:cNvSpPr txBox="1"/>
          <p:nvPr/>
        </p:nvSpPr>
        <p:spPr>
          <a:xfrm>
            <a:off x="5267746" y="398416"/>
            <a:ext cx="8058671" cy="840105"/>
          </a:xfrm>
          <a:prstGeom prst="rect">
            <a:avLst/>
          </a:prstGeom>
          <a:noFill/>
          <a:ln>
            <a:noFill/>
          </a:ln>
        </p:spPr>
        <p:txBody>
          <a:bodyPr spcFirstLastPara="1" wrap="square" lIns="0" tIns="0" rIns="0" bIns="0" anchor="t" anchorCtr="0">
            <a:noAutofit/>
          </a:bodyPr>
          <a:lstStyle/>
          <a:p>
            <a:pPr marL="0" marR="0" lvl="0" indent="0" algn="ctr" rtl="0">
              <a:lnSpc>
                <a:spcPct val="139979"/>
              </a:lnSpc>
              <a:spcBef>
                <a:spcPts val="0"/>
              </a:spcBef>
              <a:spcAft>
                <a:spcPts val="0"/>
              </a:spcAft>
              <a:buNone/>
            </a:pPr>
            <a:r>
              <a:rPr lang="en-US" sz="4800">
                <a:solidFill>
                  <a:srgbClr val="244357"/>
                </a:solidFill>
                <a:latin typeface="Arimo"/>
                <a:ea typeface="Arimo"/>
                <a:cs typeface="Arimo"/>
                <a:sym typeface="Arimo"/>
              </a:rPr>
              <a:t>Patient-Centered Design</a:t>
            </a:r>
            <a:endParaRPr>
              <a:solidFill>
                <a:srgbClr val="244357"/>
              </a:solidFill>
            </a:endParaRPr>
          </a:p>
        </p:txBody>
      </p:sp>
      <p:pic>
        <p:nvPicPr>
          <p:cNvPr id="270" name="Google Shape;270;p34"/>
          <p:cNvPicPr preferRelativeResize="0"/>
          <p:nvPr/>
        </p:nvPicPr>
        <p:blipFill rotWithShape="1">
          <a:blip r:embed="rId3">
            <a:alphaModFix/>
          </a:blip>
          <a:srcRect/>
          <a:stretch/>
        </p:blipFill>
        <p:spPr>
          <a:xfrm>
            <a:off x="9144000" y="3000401"/>
            <a:ext cx="8695070" cy="3761037"/>
          </a:xfrm>
          <a:prstGeom prst="rect">
            <a:avLst/>
          </a:prstGeom>
          <a:noFill/>
          <a:ln>
            <a:noFill/>
          </a:ln>
        </p:spPr>
      </p:pic>
      <p:sp>
        <p:nvSpPr>
          <p:cNvPr id="271" name="Google Shape;271;p34"/>
          <p:cNvSpPr txBox="1"/>
          <p:nvPr/>
        </p:nvSpPr>
        <p:spPr>
          <a:xfrm>
            <a:off x="1547861" y="2392998"/>
            <a:ext cx="6267615" cy="500380"/>
          </a:xfrm>
          <a:prstGeom prst="rect">
            <a:avLst/>
          </a:prstGeom>
          <a:noFill/>
          <a:ln>
            <a:noFill/>
          </a:ln>
        </p:spPr>
        <p:txBody>
          <a:bodyPr spcFirstLastPara="1" wrap="square" lIns="0" tIns="0" rIns="0" bIns="0" anchor="t" anchorCtr="0">
            <a:noAutofit/>
          </a:bodyPr>
          <a:lstStyle/>
          <a:p>
            <a:pPr marL="0" marR="0" lvl="0" indent="0" algn="ctr" rtl="0">
              <a:lnSpc>
                <a:spcPct val="139964"/>
              </a:lnSpc>
              <a:spcBef>
                <a:spcPts val="0"/>
              </a:spcBef>
              <a:spcAft>
                <a:spcPts val="0"/>
              </a:spcAft>
              <a:buNone/>
            </a:pPr>
            <a:r>
              <a:rPr lang="en-US" sz="2800">
                <a:solidFill>
                  <a:srgbClr val="244357"/>
                </a:solidFill>
                <a:latin typeface="Arimo"/>
                <a:ea typeface="Arimo"/>
                <a:cs typeface="Arimo"/>
                <a:sym typeface="Arimo"/>
              </a:rPr>
              <a:t>Mayo Clinic Center for Innovation</a:t>
            </a:r>
            <a:endParaRPr>
              <a:solidFill>
                <a:srgbClr val="244357"/>
              </a:solidFill>
            </a:endParaRPr>
          </a:p>
        </p:txBody>
      </p:sp>
      <p:sp>
        <p:nvSpPr>
          <p:cNvPr id="272" name="Google Shape;272;p34"/>
          <p:cNvSpPr txBox="1"/>
          <p:nvPr/>
        </p:nvSpPr>
        <p:spPr>
          <a:xfrm>
            <a:off x="9297082" y="6876834"/>
            <a:ext cx="8732230" cy="36576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2100">
                <a:solidFill>
                  <a:srgbClr val="244357"/>
                </a:solidFill>
                <a:latin typeface="Arimo"/>
                <a:ea typeface="Arimo"/>
                <a:cs typeface="Arimo"/>
                <a:sym typeface="Arimo"/>
              </a:rPr>
              <a:t>http://centerforinnovation.mayo.edu/jack-and-jill-rooms/</a:t>
            </a:r>
            <a:endParaRPr>
              <a:solidFill>
                <a:srgbClr val="244357"/>
              </a:solidFill>
            </a:endParaRPr>
          </a:p>
        </p:txBody>
      </p:sp>
      <p:sp>
        <p:nvSpPr>
          <p:cNvPr id="273" name="Google Shape;273;p34"/>
          <p:cNvSpPr/>
          <p:nvPr/>
        </p:nvSpPr>
        <p:spPr>
          <a:xfrm>
            <a:off x="1707139" y="3038891"/>
            <a:ext cx="5809991" cy="126213"/>
          </a:xfrm>
          <a:custGeom>
            <a:avLst/>
            <a:gdLst/>
            <a:ahLst/>
            <a:cxnLst/>
            <a:rect l="l" t="t" r="r" b="b"/>
            <a:pathLst>
              <a:path w="3507740" h="76200" extrusionOk="0">
                <a:moveTo>
                  <a:pt x="0" y="0"/>
                </a:moveTo>
                <a:lnTo>
                  <a:pt x="3507740" y="0"/>
                </a:lnTo>
                <a:lnTo>
                  <a:pt x="3507740" y="76200"/>
                </a:lnTo>
                <a:lnTo>
                  <a:pt x="0" y="76200"/>
                </a:lnTo>
                <a:close/>
              </a:path>
            </a:pathLst>
          </a:custGeom>
          <a:solidFill>
            <a:srgbClr val="244357"/>
          </a:solidFill>
          <a:ln w="9525" cap="flat" cmpd="sng">
            <a:solidFill>
              <a:srgbClr val="244357"/>
            </a:solidFill>
            <a:prstDash val="solid"/>
            <a:round/>
            <a:headEnd type="none" w="sm" len="sm"/>
            <a:tailEnd type="none" w="sm" len="sm"/>
          </a:ln>
        </p:spPr>
      </p:sp>
      <p:sp>
        <p:nvSpPr>
          <p:cNvPr id="274" name="Google Shape;274;p34"/>
          <p:cNvSpPr txBox="1"/>
          <p:nvPr/>
        </p:nvSpPr>
        <p:spPr>
          <a:xfrm>
            <a:off x="1114838" y="3556419"/>
            <a:ext cx="6919347" cy="3967480"/>
          </a:xfrm>
          <a:prstGeom prst="rect">
            <a:avLst/>
          </a:prstGeom>
          <a:noFill/>
          <a:ln>
            <a:noFill/>
          </a:ln>
        </p:spPr>
        <p:txBody>
          <a:bodyPr spcFirstLastPara="1" wrap="square" lIns="0" tIns="0" rIns="0" bIns="0" anchor="t" anchorCtr="0">
            <a:noAutofit/>
          </a:bodyPr>
          <a:lstStyle/>
          <a:p>
            <a:pPr marL="0" marR="0" lvl="0" indent="0" algn="ctr" rtl="0">
              <a:lnSpc>
                <a:spcPct val="139964"/>
              </a:lnSpc>
              <a:spcBef>
                <a:spcPts val="0"/>
              </a:spcBef>
              <a:spcAft>
                <a:spcPts val="0"/>
              </a:spcAft>
              <a:buNone/>
            </a:pPr>
            <a:r>
              <a:rPr lang="en-US" sz="2800">
                <a:solidFill>
                  <a:srgbClr val="244357"/>
                </a:solidFill>
                <a:latin typeface="Arimo"/>
                <a:ea typeface="Arimo"/>
                <a:cs typeface="Arimo"/>
                <a:sym typeface="Arimo"/>
              </a:rPr>
              <a:t>Researched consult rooms with interchanging design features for 30 days.</a:t>
            </a:r>
            <a:endParaRPr>
              <a:solidFill>
                <a:srgbClr val="244357"/>
              </a:solidFill>
            </a:endParaRPr>
          </a:p>
          <a:p>
            <a:pPr marL="0" marR="0" lvl="0" indent="0" algn="ctr" rtl="0">
              <a:lnSpc>
                <a:spcPct val="139964"/>
              </a:lnSpc>
              <a:spcBef>
                <a:spcPts val="0"/>
              </a:spcBef>
              <a:spcAft>
                <a:spcPts val="0"/>
              </a:spcAft>
              <a:buNone/>
            </a:pPr>
            <a:endParaRPr sz="2800">
              <a:solidFill>
                <a:srgbClr val="244357"/>
              </a:solidFill>
              <a:latin typeface="Arimo"/>
              <a:ea typeface="Arimo"/>
              <a:cs typeface="Arimo"/>
              <a:sym typeface="Arimo"/>
            </a:endParaRPr>
          </a:p>
          <a:p>
            <a:pPr marL="0" marR="0" lvl="0" indent="0" algn="ctr" rtl="0">
              <a:lnSpc>
                <a:spcPct val="139964"/>
              </a:lnSpc>
              <a:spcBef>
                <a:spcPts val="0"/>
              </a:spcBef>
              <a:spcAft>
                <a:spcPts val="0"/>
              </a:spcAft>
              <a:buNone/>
            </a:pPr>
            <a:r>
              <a:rPr lang="en-US" sz="2800">
                <a:solidFill>
                  <a:srgbClr val="244357"/>
                </a:solidFill>
                <a:latin typeface="Arimo"/>
                <a:ea typeface="Arimo"/>
                <a:cs typeface="Arimo"/>
                <a:sym typeface="Arimo"/>
              </a:rPr>
              <a:t>Vast majority of consult time is spent in conversation, with a short physical exam.</a:t>
            </a:r>
            <a:endParaRPr>
              <a:solidFill>
                <a:srgbClr val="244357"/>
              </a:solidFill>
            </a:endParaRPr>
          </a:p>
          <a:p>
            <a:pPr marL="0" marR="0" lvl="0" indent="0" algn="ctr" rtl="0">
              <a:lnSpc>
                <a:spcPct val="139964"/>
              </a:lnSpc>
              <a:spcBef>
                <a:spcPts val="0"/>
              </a:spcBef>
              <a:spcAft>
                <a:spcPts val="0"/>
              </a:spcAft>
              <a:buNone/>
            </a:pPr>
            <a:endParaRPr sz="2800">
              <a:solidFill>
                <a:srgbClr val="244357"/>
              </a:solidFill>
              <a:latin typeface="Arimo"/>
              <a:ea typeface="Arimo"/>
              <a:cs typeface="Arimo"/>
              <a:sym typeface="Arimo"/>
            </a:endParaRPr>
          </a:p>
          <a:p>
            <a:pPr marL="0" marR="0" lvl="0" indent="0" algn="ctr" rtl="0">
              <a:lnSpc>
                <a:spcPct val="139964"/>
              </a:lnSpc>
              <a:spcBef>
                <a:spcPts val="0"/>
              </a:spcBef>
              <a:spcAft>
                <a:spcPts val="0"/>
              </a:spcAft>
              <a:buNone/>
            </a:pPr>
            <a:r>
              <a:rPr lang="en-US" sz="2800">
                <a:solidFill>
                  <a:srgbClr val="244357"/>
                </a:solidFill>
                <a:latin typeface="Arimo"/>
                <a:ea typeface="Arimo"/>
                <a:cs typeface="Arimo"/>
                <a:sym typeface="Arimo"/>
              </a:rPr>
              <a:t>"Jack and Jill" rooms created a better experience for patients AND physicians.</a:t>
            </a:r>
            <a:endParaRPr>
              <a:solidFill>
                <a:srgbClr val="244357"/>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282"/>
        <p:cNvGrpSpPr/>
        <p:nvPr/>
      </p:nvGrpSpPr>
      <p:grpSpPr>
        <a:xfrm>
          <a:off x="0" y="0"/>
          <a:ext cx="0" cy="0"/>
          <a:chOff x="0" y="0"/>
          <a:chExt cx="0" cy="0"/>
        </a:xfrm>
      </p:grpSpPr>
      <p:sp>
        <p:nvSpPr>
          <p:cNvPr id="283" name="Google Shape;283;p35"/>
          <p:cNvSpPr txBox="1"/>
          <p:nvPr/>
        </p:nvSpPr>
        <p:spPr>
          <a:xfrm>
            <a:off x="5267746" y="398416"/>
            <a:ext cx="8058671" cy="840105"/>
          </a:xfrm>
          <a:prstGeom prst="rect">
            <a:avLst/>
          </a:prstGeom>
          <a:noFill/>
          <a:ln>
            <a:noFill/>
          </a:ln>
        </p:spPr>
        <p:txBody>
          <a:bodyPr spcFirstLastPara="1" wrap="square" lIns="0" tIns="0" rIns="0" bIns="0" anchor="t" anchorCtr="0">
            <a:noAutofit/>
          </a:bodyPr>
          <a:lstStyle/>
          <a:p>
            <a:pPr marL="0" marR="0" lvl="0" indent="0" algn="ctr" rtl="0">
              <a:lnSpc>
                <a:spcPct val="139979"/>
              </a:lnSpc>
              <a:spcBef>
                <a:spcPts val="0"/>
              </a:spcBef>
              <a:spcAft>
                <a:spcPts val="0"/>
              </a:spcAft>
              <a:buNone/>
            </a:pPr>
            <a:r>
              <a:rPr lang="en-US" sz="4800">
                <a:solidFill>
                  <a:srgbClr val="244357"/>
                </a:solidFill>
                <a:latin typeface="Arimo"/>
                <a:ea typeface="Arimo"/>
                <a:cs typeface="Arimo"/>
                <a:sym typeface="Arimo"/>
              </a:rPr>
              <a:t>Patient-Centered Design</a:t>
            </a:r>
            <a:endParaRPr>
              <a:solidFill>
                <a:srgbClr val="244357"/>
              </a:solidFill>
            </a:endParaRPr>
          </a:p>
        </p:txBody>
      </p:sp>
      <p:sp>
        <p:nvSpPr>
          <p:cNvPr id="284" name="Google Shape;284;p35"/>
          <p:cNvSpPr txBox="1"/>
          <p:nvPr/>
        </p:nvSpPr>
        <p:spPr>
          <a:xfrm>
            <a:off x="261347" y="1888523"/>
            <a:ext cx="8701500" cy="500400"/>
          </a:xfrm>
          <a:prstGeom prst="rect">
            <a:avLst/>
          </a:prstGeom>
          <a:noFill/>
          <a:ln>
            <a:noFill/>
          </a:ln>
        </p:spPr>
        <p:txBody>
          <a:bodyPr spcFirstLastPara="1" wrap="square" lIns="0" tIns="0" rIns="0" bIns="0" anchor="t" anchorCtr="0">
            <a:noAutofit/>
          </a:bodyPr>
          <a:lstStyle/>
          <a:p>
            <a:pPr marL="0" marR="0" lvl="0" indent="0" algn="ctr" rtl="0">
              <a:lnSpc>
                <a:spcPct val="139964"/>
              </a:lnSpc>
              <a:spcBef>
                <a:spcPts val="0"/>
              </a:spcBef>
              <a:spcAft>
                <a:spcPts val="0"/>
              </a:spcAft>
              <a:buNone/>
            </a:pPr>
            <a:r>
              <a:rPr lang="en-US" sz="2800">
                <a:solidFill>
                  <a:srgbClr val="244357"/>
                </a:solidFill>
                <a:latin typeface="Arimo"/>
                <a:ea typeface="Arimo"/>
                <a:cs typeface="Arimo"/>
                <a:sym typeface="Arimo"/>
              </a:rPr>
              <a:t>Kaiser Permanente - Nurse Knowledge Exchange</a:t>
            </a:r>
            <a:endParaRPr>
              <a:solidFill>
                <a:srgbClr val="244357"/>
              </a:solidFill>
            </a:endParaRPr>
          </a:p>
        </p:txBody>
      </p:sp>
      <p:sp>
        <p:nvSpPr>
          <p:cNvPr id="285" name="Google Shape;285;p35"/>
          <p:cNvSpPr txBox="1"/>
          <p:nvPr/>
        </p:nvSpPr>
        <p:spPr>
          <a:xfrm>
            <a:off x="9269770" y="8729608"/>
            <a:ext cx="8732100" cy="3657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2100">
                <a:solidFill>
                  <a:srgbClr val="244357"/>
                </a:solidFill>
                <a:latin typeface="Arimo"/>
                <a:ea typeface="Arimo"/>
                <a:cs typeface="Arimo"/>
                <a:sym typeface="Arimo"/>
              </a:rPr>
              <a:t>https://hbr.org/2010/09/kaiser-permanentes-innovation-on-the-front-lines</a:t>
            </a:r>
            <a:endParaRPr>
              <a:solidFill>
                <a:srgbClr val="244357"/>
              </a:solidFill>
            </a:endParaRPr>
          </a:p>
        </p:txBody>
      </p:sp>
      <p:sp>
        <p:nvSpPr>
          <p:cNvPr id="286" name="Google Shape;286;p35"/>
          <p:cNvSpPr/>
          <p:nvPr/>
        </p:nvSpPr>
        <p:spPr>
          <a:xfrm>
            <a:off x="1707152" y="2574641"/>
            <a:ext cx="5814079" cy="126301"/>
          </a:xfrm>
          <a:custGeom>
            <a:avLst/>
            <a:gdLst/>
            <a:ahLst/>
            <a:cxnLst/>
            <a:rect l="l" t="t" r="r" b="b"/>
            <a:pathLst>
              <a:path w="3507740" h="76200" extrusionOk="0">
                <a:moveTo>
                  <a:pt x="0" y="0"/>
                </a:moveTo>
                <a:lnTo>
                  <a:pt x="3507740" y="0"/>
                </a:lnTo>
                <a:lnTo>
                  <a:pt x="3507740" y="76200"/>
                </a:lnTo>
                <a:lnTo>
                  <a:pt x="0" y="76200"/>
                </a:lnTo>
                <a:close/>
              </a:path>
            </a:pathLst>
          </a:custGeom>
          <a:solidFill>
            <a:srgbClr val="244357"/>
          </a:solidFill>
          <a:ln>
            <a:noFill/>
          </a:ln>
        </p:spPr>
      </p:sp>
      <p:sp>
        <p:nvSpPr>
          <p:cNvPr id="287" name="Google Shape;287;p35"/>
          <p:cNvSpPr txBox="1"/>
          <p:nvPr/>
        </p:nvSpPr>
        <p:spPr>
          <a:xfrm>
            <a:off x="409675" y="3038925"/>
            <a:ext cx="8409000" cy="6461700"/>
          </a:xfrm>
          <a:prstGeom prst="rect">
            <a:avLst/>
          </a:prstGeom>
          <a:noFill/>
          <a:ln>
            <a:noFill/>
          </a:ln>
        </p:spPr>
        <p:txBody>
          <a:bodyPr spcFirstLastPara="1" wrap="square" lIns="0" tIns="0" rIns="0" bIns="0" anchor="t" anchorCtr="0">
            <a:noAutofit/>
          </a:bodyPr>
          <a:lstStyle/>
          <a:p>
            <a:pPr marL="0" marR="0" lvl="0" indent="0" algn="ctr" rtl="0">
              <a:lnSpc>
                <a:spcPct val="139964"/>
              </a:lnSpc>
              <a:spcBef>
                <a:spcPts val="0"/>
              </a:spcBef>
              <a:spcAft>
                <a:spcPts val="0"/>
              </a:spcAft>
              <a:buNone/>
            </a:pPr>
            <a:r>
              <a:rPr lang="en-US" sz="2800">
                <a:solidFill>
                  <a:srgbClr val="244357"/>
                </a:solidFill>
                <a:latin typeface="Arimo"/>
                <a:ea typeface="Arimo"/>
                <a:cs typeface="Arimo"/>
                <a:sym typeface="Arimo"/>
              </a:rPr>
              <a:t>Nurse Shift Change</a:t>
            </a:r>
            <a:endParaRPr>
              <a:solidFill>
                <a:srgbClr val="244357"/>
              </a:solidFill>
            </a:endParaRPr>
          </a:p>
          <a:p>
            <a:pPr marL="0" marR="0" lvl="0" indent="0" algn="ctr" rtl="0">
              <a:lnSpc>
                <a:spcPct val="139964"/>
              </a:lnSpc>
              <a:spcBef>
                <a:spcPts val="0"/>
              </a:spcBef>
              <a:spcAft>
                <a:spcPts val="0"/>
              </a:spcAft>
              <a:buNone/>
            </a:pPr>
            <a:endParaRPr sz="2800">
              <a:solidFill>
                <a:srgbClr val="244357"/>
              </a:solidFill>
              <a:latin typeface="Arimo"/>
              <a:ea typeface="Arimo"/>
              <a:cs typeface="Arimo"/>
              <a:sym typeface="Arimo"/>
            </a:endParaRPr>
          </a:p>
          <a:p>
            <a:pPr marL="0" marR="0" lvl="0" indent="0" algn="ctr" rtl="0">
              <a:lnSpc>
                <a:spcPct val="139964"/>
              </a:lnSpc>
              <a:spcBef>
                <a:spcPts val="0"/>
              </a:spcBef>
              <a:spcAft>
                <a:spcPts val="0"/>
              </a:spcAft>
              <a:buNone/>
            </a:pPr>
            <a:r>
              <a:rPr lang="en-US" sz="2800">
                <a:solidFill>
                  <a:srgbClr val="244357"/>
                </a:solidFill>
                <a:latin typeface="Arimo"/>
                <a:ea typeface="Arimo"/>
                <a:cs typeface="Arimo"/>
                <a:sym typeface="Arimo"/>
              </a:rPr>
              <a:t>Patient Participation in handoff, at the patient's bedside.</a:t>
            </a:r>
            <a:endParaRPr>
              <a:solidFill>
                <a:srgbClr val="244357"/>
              </a:solidFill>
            </a:endParaRPr>
          </a:p>
          <a:p>
            <a:pPr marL="0" marR="0" lvl="0" indent="0" algn="ctr" rtl="0">
              <a:lnSpc>
                <a:spcPct val="139964"/>
              </a:lnSpc>
              <a:spcBef>
                <a:spcPts val="0"/>
              </a:spcBef>
              <a:spcAft>
                <a:spcPts val="0"/>
              </a:spcAft>
              <a:buNone/>
            </a:pPr>
            <a:endParaRPr sz="2800">
              <a:solidFill>
                <a:srgbClr val="244357"/>
              </a:solidFill>
              <a:latin typeface="Arimo"/>
              <a:ea typeface="Arimo"/>
              <a:cs typeface="Arimo"/>
              <a:sym typeface="Arimo"/>
            </a:endParaRPr>
          </a:p>
          <a:p>
            <a:pPr marL="0" marR="0" lvl="0" indent="0" algn="ctr" rtl="0">
              <a:lnSpc>
                <a:spcPct val="139964"/>
              </a:lnSpc>
              <a:spcBef>
                <a:spcPts val="0"/>
              </a:spcBef>
              <a:spcAft>
                <a:spcPts val="0"/>
              </a:spcAft>
              <a:buNone/>
            </a:pPr>
            <a:r>
              <a:rPr lang="en-US" sz="2800">
                <a:solidFill>
                  <a:srgbClr val="244357"/>
                </a:solidFill>
                <a:latin typeface="Arimo"/>
                <a:ea typeface="Arimo"/>
                <a:cs typeface="Arimo"/>
                <a:sym typeface="Arimo"/>
              </a:rPr>
              <a:t>New application to standardize the info needing to be communicated. </a:t>
            </a:r>
            <a:endParaRPr>
              <a:solidFill>
                <a:srgbClr val="244357"/>
              </a:solidFill>
            </a:endParaRPr>
          </a:p>
          <a:p>
            <a:pPr marL="0" marR="0" lvl="0" indent="0" algn="ctr" rtl="0">
              <a:lnSpc>
                <a:spcPct val="139964"/>
              </a:lnSpc>
              <a:spcBef>
                <a:spcPts val="0"/>
              </a:spcBef>
              <a:spcAft>
                <a:spcPts val="0"/>
              </a:spcAft>
              <a:buNone/>
            </a:pPr>
            <a:endParaRPr sz="2800">
              <a:solidFill>
                <a:srgbClr val="244357"/>
              </a:solidFill>
              <a:latin typeface="Arimo"/>
              <a:ea typeface="Arimo"/>
              <a:cs typeface="Arimo"/>
              <a:sym typeface="Arimo"/>
            </a:endParaRPr>
          </a:p>
          <a:p>
            <a:pPr marL="0" marR="0" lvl="0" indent="0" algn="ctr" rtl="0">
              <a:lnSpc>
                <a:spcPct val="139964"/>
              </a:lnSpc>
              <a:spcBef>
                <a:spcPts val="0"/>
              </a:spcBef>
              <a:spcAft>
                <a:spcPts val="0"/>
              </a:spcAft>
              <a:buNone/>
            </a:pPr>
            <a:r>
              <a:rPr lang="en-US" sz="2800">
                <a:solidFill>
                  <a:srgbClr val="244357"/>
                </a:solidFill>
                <a:latin typeface="Arimo"/>
                <a:ea typeface="Arimo"/>
                <a:cs typeface="Arimo"/>
                <a:sym typeface="Arimo"/>
              </a:rPr>
              <a:t>Results: patients do not experience a "gap in care", nursing staff feels confident they communicated everything important.</a:t>
            </a:r>
            <a:endParaRPr>
              <a:solidFill>
                <a:srgbClr val="244357"/>
              </a:solidFill>
            </a:endParaRPr>
          </a:p>
        </p:txBody>
      </p:sp>
      <p:pic>
        <p:nvPicPr>
          <p:cNvPr id="288" name="Google Shape;288;p35"/>
          <p:cNvPicPr preferRelativeResize="0"/>
          <p:nvPr/>
        </p:nvPicPr>
        <p:blipFill rotWithShape="1">
          <a:blip r:embed="rId3">
            <a:alphaModFix/>
          </a:blip>
          <a:srcRect/>
          <a:stretch/>
        </p:blipFill>
        <p:spPr>
          <a:xfrm>
            <a:off x="9126032" y="2574646"/>
            <a:ext cx="8677594" cy="57922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6"/>
        <p:cNvGrpSpPr/>
        <p:nvPr/>
      </p:nvGrpSpPr>
      <p:grpSpPr>
        <a:xfrm>
          <a:off x="0" y="0"/>
          <a:ext cx="0" cy="0"/>
          <a:chOff x="0" y="0"/>
          <a:chExt cx="0" cy="0"/>
        </a:xfrm>
      </p:grpSpPr>
      <p:sp>
        <p:nvSpPr>
          <p:cNvPr id="297" name="Google Shape;297;p36"/>
          <p:cNvSpPr txBox="1"/>
          <p:nvPr/>
        </p:nvSpPr>
        <p:spPr>
          <a:xfrm>
            <a:off x="9388931" y="2617142"/>
            <a:ext cx="8211753" cy="574738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600" b="1">
                <a:solidFill>
                  <a:srgbClr val="244357"/>
                </a:solidFill>
                <a:latin typeface="Arimo"/>
                <a:ea typeface="Arimo"/>
                <a:cs typeface="Arimo"/>
                <a:sym typeface="Arimo"/>
              </a:rPr>
              <a:t>Partner with our customers to determine priorities.</a:t>
            </a:r>
            <a:endParaRPr>
              <a:solidFill>
                <a:srgbClr val="244357"/>
              </a:solidFill>
            </a:endParaRPr>
          </a:p>
          <a:p>
            <a:pPr marL="0" marR="0" lvl="0" indent="0" algn="l" rtl="0">
              <a:lnSpc>
                <a:spcPct val="140000"/>
              </a:lnSpc>
              <a:spcBef>
                <a:spcPts val="0"/>
              </a:spcBef>
              <a:spcAft>
                <a:spcPts val="0"/>
              </a:spcAft>
              <a:buNone/>
            </a:pPr>
            <a:endParaRPr sz="3600" b="1">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r>
              <a:rPr lang="en-US" sz="3600" b="1">
                <a:solidFill>
                  <a:srgbClr val="244357"/>
                </a:solidFill>
                <a:latin typeface="Arimo"/>
                <a:ea typeface="Arimo"/>
                <a:cs typeface="Arimo"/>
                <a:sym typeface="Arimo"/>
              </a:rPr>
              <a:t>Build our User Experience and Design Department.</a:t>
            </a:r>
            <a:endParaRPr>
              <a:solidFill>
                <a:srgbClr val="244357"/>
              </a:solidFill>
            </a:endParaRPr>
          </a:p>
          <a:p>
            <a:pPr marL="0" marR="0" lvl="0" indent="0" algn="l" rtl="0">
              <a:lnSpc>
                <a:spcPct val="140000"/>
              </a:lnSpc>
              <a:spcBef>
                <a:spcPts val="0"/>
              </a:spcBef>
              <a:spcAft>
                <a:spcPts val="0"/>
              </a:spcAft>
              <a:buNone/>
            </a:pPr>
            <a:endParaRPr sz="3600" b="1">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r>
              <a:rPr lang="en-US" sz="3600" b="1">
                <a:solidFill>
                  <a:srgbClr val="244357"/>
                </a:solidFill>
                <a:latin typeface="Arimo"/>
                <a:ea typeface="Arimo"/>
                <a:cs typeface="Arimo"/>
                <a:sym typeface="Arimo"/>
              </a:rPr>
              <a:t>Invest in user research.</a:t>
            </a:r>
            <a:endParaRPr>
              <a:solidFill>
                <a:srgbClr val="244357"/>
              </a:solidFill>
            </a:endParaRPr>
          </a:p>
          <a:p>
            <a:pPr marL="0" marR="0" lvl="0" indent="0" algn="l" rtl="0">
              <a:lnSpc>
                <a:spcPct val="140000"/>
              </a:lnSpc>
              <a:spcBef>
                <a:spcPts val="0"/>
              </a:spcBef>
              <a:spcAft>
                <a:spcPts val="0"/>
              </a:spcAft>
              <a:buNone/>
            </a:pPr>
            <a:endParaRPr sz="3600" b="1">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endParaRPr sz="3600" b="1">
              <a:solidFill>
                <a:srgbClr val="244357"/>
              </a:solidFill>
              <a:latin typeface="Arimo"/>
              <a:ea typeface="Arimo"/>
              <a:cs typeface="Arimo"/>
              <a:sym typeface="Arimo"/>
            </a:endParaRPr>
          </a:p>
        </p:txBody>
      </p:sp>
      <p:pic>
        <p:nvPicPr>
          <p:cNvPr id="298" name="Google Shape;298;p36"/>
          <p:cNvPicPr preferRelativeResize="0"/>
          <p:nvPr/>
        </p:nvPicPr>
        <p:blipFill rotWithShape="1">
          <a:blip r:embed="rId3">
            <a:alphaModFix/>
          </a:blip>
          <a:srcRect/>
          <a:stretch/>
        </p:blipFill>
        <p:spPr>
          <a:xfrm>
            <a:off x="579079" y="1316503"/>
            <a:ext cx="8229600" cy="8229600"/>
          </a:xfrm>
          <a:prstGeom prst="rect">
            <a:avLst/>
          </a:prstGeom>
          <a:noFill/>
          <a:ln>
            <a:noFill/>
          </a:ln>
        </p:spPr>
      </p:pic>
      <p:sp>
        <p:nvSpPr>
          <p:cNvPr id="299" name="Google Shape;299;p36"/>
          <p:cNvSpPr txBox="1"/>
          <p:nvPr/>
        </p:nvSpPr>
        <p:spPr>
          <a:xfrm>
            <a:off x="2689779" y="325268"/>
            <a:ext cx="12237801" cy="991235"/>
          </a:xfrm>
          <a:prstGeom prst="rect">
            <a:avLst/>
          </a:prstGeom>
          <a:noFill/>
          <a:ln>
            <a:noFill/>
          </a:ln>
        </p:spPr>
        <p:txBody>
          <a:bodyPr spcFirstLastPara="1" wrap="square" lIns="0" tIns="0" rIns="0" bIns="0" anchor="t" anchorCtr="0">
            <a:noAutofit/>
          </a:bodyPr>
          <a:lstStyle/>
          <a:p>
            <a:pPr marL="0" marR="0" lvl="0" indent="0" algn="ctr" rtl="0">
              <a:lnSpc>
                <a:spcPct val="139982"/>
              </a:lnSpc>
              <a:spcBef>
                <a:spcPts val="0"/>
              </a:spcBef>
              <a:spcAft>
                <a:spcPts val="0"/>
              </a:spcAft>
              <a:buNone/>
            </a:pPr>
            <a:r>
              <a:rPr lang="en-US" sz="5600" b="1">
                <a:solidFill>
                  <a:srgbClr val="244357"/>
                </a:solidFill>
                <a:latin typeface="Calibri"/>
                <a:ea typeface="Calibri"/>
                <a:cs typeface="Calibri"/>
                <a:sym typeface="Calibri"/>
              </a:rPr>
              <a:t>CBORD's Commitment</a:t>
            </a:r>
            <a:endParaRPr>
              <a:solidFill>
                <a:srgbClr val="244357"/>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7"/>
          <p:cNvPicPr preferRelativeResize="0"/>
          <p:nvPr/>
        </p:nvPicPr>
        <p:blipFill rotWithShape="1">
          <a:blip r:embed="rId3">
            <a:alphaModFix/>
          </a:blip>
          <a:srcRect/>
          <a:stretch/>
        </p:blipFill>
        <p:spPr>
          <a:xfrm>
            <a:off x="-27000" y="1745131"/>
            <a:ext cx="18327362" cy="6941489"/>
          </a:xfrm>
          <a:prstGeom prst="rect">
            <a:avLst/>
          </a:prstGeom>
          <a:noFill/>
          <a:ln>
            <a:noFill/>
          </a:ln>
        </p:spPr>
      </p:pic>
      <p:pic>
        <p:nvPicPr>
          <p:cNvPr id="309" name="Google Shape;309;p37"/>
          <p:cNvPicPr preferRelativeResize="0"/>
          <p:nvPr/>
        </p:nvPicPr>
        <p:blipFill rotWithShape="1">
          <a:blip r:embed="rId4">
            <a:alphaModFix/>
          </a:blip>
          <a:srcRect/>
          <a:stretch/>
        </p:blipFill>
        <p:spPr>
          <a:xfrm>
            <a:off x="1028700" y="772243"/>
            <a:ext cx="4509130" cy="91555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17"/>
        <p:cNvGrpSpPr/>
        <p:nvPr/>
      </p:nvGrpSpPr>
      <p:grpSpPr>
        <a:xfrm>
          <a:off x="0" y="0"/>
          <a:ext cx="0" cy="0"/>
          <a:chOff x="0" y="0"/>
          <a:chExt cx="0" cy="0"/>
        </a:xfrm>
      </p:grpSpPr>
      <p:pic>
        <p:nvPicPr>
          <p:cNvPr id="318" name="Google Shape;318;p38"/>
          <p:cNvPicPr preferRelativeResize="0"/>
          <p:nvPr/>
        </p:nvPicPr>
        <p:blipFill rotWithShape="1">
          <a:blip r:embed="rId3">
            <a:alphaModFix/>
          </a:blip>
          <a:srcRect/>
          <a:stretch/>
        </p:blipFill>
        <p:spPr>
          <a:xfrm>
            <a:off x="7003967" y="0"/>
            <a:ext cx="11447935" cy="10503480"/>
          </a:xfrm>
          <a:prstGeom prst="rect">
            <a:avLst/>
          </a:prstGeom>
          <a:noFill/>
          <a:ln>
            <a:noFill/>
          </a:ln>
        </p:spPr>
      </p:pic>
      <p:sp>
        <p:nvSpPr>
          <p:cNvPr id="319" name="Google Shape;319;p38"/>
          <p:cNvSpPr txBox="1"/>
          <p:nvPr/>
        </p:nvSpPr>
        <p:spPr>
          <a:xfrm>
            <a:off x="336400" y="2213200"/>
            <a:ext cx="6586500" cy="6657600"/>
          </a:xfrm>
          <a:prstGeom prst="rect">
            <a:avLst/>
          </a:prstGeom>
          <a:noFill/>
          <a:ln>
            <a:noFill/>
          </a:ln>
        </p:spPr>
        <p:txBody>
          <a:bodyPr spcFirstLastPara="1" wrap="square" lIns="0" tIns="0" rIns="0" bIns="0" anchor="t" anchorCtr="0">
            <a:noAutofit/>
          </a:bodyPr>
          <a:lstStyle/>
          <a:p>
            <a:pPr marL="0" marR="0" lvl="0" indent="0" algn="ctr" rtl="0">
              <a:lnSpc>
                <a:spcPct val="139979"/>
              </a:lnSpc>
              <a:spcBef>
                <a:spcPts val="0"/>
              </a:spcBef>
              <a:spcAft>
                <a:spcPts val="0"/>
              </a:spcAft>
              <a:buNone/>
            </a:pPr>
            <a:r>
              <a:rPr lang="en-US" sz="4800" b="1">
                <a:solidFill>
                  <a:srgbClr val="244357"/>
                </a:solidFill>
                <a:latin typeface="Calibri"/>
                <a:ea typeface="Calibri"/>
                <a:cs typeface="Calibri"/>
                <a:sym typeface="Calibri"/>
              </a:rPr>
              <a:t>CBORD Patient </a:t>
            </a:r>
            <a:endParaRPr sz="4800" b="1">
              <a:solidFill>
                <a:srgbClr val="244357"/>
              </a:solidFill>
              <a:latin typeface="Calibri"/>
              <a:ea typeface="Calibri"/>
              <a:cs typeface="Calibri"/>
              <a:sym typeface="Calibri"/>
            </a:endParaRPr>
          </a:p>
          <a:p>
            <a:pPr marL="0" marR="0" lvl="0" indent="0" algn="ctr" rtl="0">
              <a:lnSpc>
                <a:spcPct val="139979"/>
              </a:lnSpc>
              <a:spcBef>
                <a:spcPts val="0"/>
              </a:spcBef>
              <a:spcAft>
                <a:spcPts val="0"/>
              </a:spcAft>
              <a:buNone/>
            </a:pPr>
            <a:r>
              <a:rPr lang="en-US" sz="4800" b="1">
                <a:solidFill>
                  <a:srgbClr val="244357"/>
                </a:solidFill>
                <a:latin typeface="Calibri"/>
                <a:ea typeface="Calibri"/>
                <a:cs typeface="Calibri"/>
                <a:sym typeface="Calibri"/>
              </a:rPr>
              <a:t>User Testing </a:t>
            </a:r>
            <a:endParaRPr sz="4800" b="1">
              <a:solidFill>
                <a:srgbClr val="244357"/>
              </a:solidFill>
              <a:latin typeface="Calibri"/>
              <a:ea typeface="Calibri"/>
              <a:cs typeface="Calibri"/>
              <a:sym typeface="Calibri"/>
            </a:endParaRPr>
          </a:p>
          <a:p>
            <a:pPr marL="0" marR="0" lvl="0" indent="0" algn="l" rtl="0">
              <a:lnSpc>
                <a:spcPct val="139979"/>
              </a:lnSpc>
              <a:spcBef>
                <a:spcPts val="0"/>
              </a:spcBef>
              <a:spcAft>
                <a:spcPts val="0"/>
              </a:spcAft>
              <a:buNone/>
            </a:pPr>
            <a:endParaRPr sz="4800" b="1">
              <a:solidFill>
                <a:srgbClr val="244357"/>
              </a:solidFill>
              <a:latin typeface="Calibri"/>
              <a:ea typeface="Calibri"/>
              <a:cs typeface="Calibri"/>
              <a:sym typeface="Calibri"/>
            </a:endParaRPr>
          </a:p>
          <a:p>
            <a:pPr marL="0" marR="0" lvl="0" indent="0" algn="ctr" rtl="0">
              <a:lnSpc>
                <a:spcPct val="139979"/>
              </a:lnSpc>
              <a:spcBef>
                <a:spcPts val="0"/>
              </a:spcBef>
              <a:spcAft>
                <a:spcPts val="0"/>
              </a:spcAft>
              <a:buNone/>
            </a:pPr>
            <a:r>
              <a:rPr lang="en-US" sz="4800" b="1">
                <a:solidFill>
                  <a:srgbClr val="244357"/>
                </a:solidFill>
                <a:latin typeface="Calibri"/>
                <a:ea typeface="Calibri"/>
                <a:cs typeface="Calibri"/>
                <a:sym typeface="Calibri"/>
              </a:rPr>
              <a:t>User Group Conference 2018</a:t>
            </a:r>
            <a:endParaRPr>
              <a:solidFill>
                <a:srgbClr val="244357"/>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grpSp>
        <p:nvGrpSpPr>
          <p:cNvPr id="91" name="Google Shape;91;p21"/>
          <p:cNvGrpSpPr/>
          <p:nvPr/>
        </p:nvGrpSpPr>
        <p:grpSpPr>
          <a:xfrm>
            <a:off x="12763075" y="7088530"/>
            <a:ext cx="3839400" cy="1146598"/>
            <a:chOff x="991964" y="-85725"/>
            <a:chExt cx="5119200" cy="1528798"/>
          </a:xfrm>
        </p:grpSpPr>
        <p:sp>
          <p:nvSpPr>
            <p:cNvPr id="92" name="Google Shape;92;p21"/>
            <p:cNvSpPr txBox="1"/>
            <p:nvPr/>
          </p:nvSpPr>
          <p:spPr>
            <a:xfrm>
              <a:off x="1140454" y="-85725"/>
              <a:ext cx="4822200" cy="764400"/>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3300" b="1">
                  <a:solidFill>
                    <a:srgbClr val="244357"/>
                  </a:solidFill>
                  <a:latin typeface="Calibri"/>
                  <a:ea typeface="Calibri"/>
                  <a:cs typeface="Calibri"/>
                  <a:sym typeface="Calibri"/>
                </a:rPr>
                <a:t>CLARE HICKS, RD</a:t>
              </a:r>
              <a:endParaRPr>
                <a:solidFill>
                  <a:srgbClr val="244357"/>
                </a:solidFill>
              </a:endParaRPr>
            </a:p>
          </p:txBody>
        </p:sp>
        <p:sp>
          <p:nvSpPr>
            <p:cNvPr id="93" name="Google Shape;93;p21"/>
            <p:cNvSpPr txBox="1"/>
            <p:nvPr/>
          </p:nvSpPr>
          <p:spPr>
            <a:xfrm>
              <a:off x="991964" y="678673"/>
              <a:ext cx="5119200" cy="764400"/>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2300">
                  <a:solidFill>
                    <a:srgbClr val="244357"/>
                  </a:solidFill>
                  <a:latin typeface="Calibri"/>
                  <a:ea typeface="Calibri"/>
                  <a:cs typeface="Calibri"/>
                  <a:sym typeface="Calibri"/>
                </a:rPr>
                <a:t>Business Analyst</a:t>
              </a:r>
              <a:endParaRPr>
                <a:solidFill>
                  <a:srgbClr val="244357"/>
                </a:solidFill>
                <a:latin typeface="Calibri"/>
                <a:ea typeface="Calibri"/>
                <a:cs typeface="Calibri"/>
                <a:sym typeface="Calibri"/>
              </a:endParaRPr>
            </a:p>
          </p:txBody>
        </p:sp>
      </p:grpSp>
      <p:grpSp>
        <p:nvGrpSpPr>
          <p:cNvPr id="94" name="Google Shape;94;p21"/>
          <p:cNvGrpSpPr/>
          <p:nvPr/>
        </p:nvGrpSpPr>
        <p:grpSpPr>
          <a:xfrm>
            <a:off x="1814334" y="6996230"/>
            <a:ext cx="3839400" cy="1538591"/>
            <a:chOff x="-1247383" y="-85725"/>
            <a:chExt cx="5119200" cy="2051454"/>
          </a:xfrm>
        </p:grpSpPr>
        <p:sp>
          <p:nvSpPr>
            <p:cNvPr id="95" name="Google Shape;95;p21"/>
            <p:cNvSpPr txBox="1"/>
            <p:nvPr/>
          </p:nvSpPr>
          <p:spPr>
            <a:xfrm>
              <a:off x="-1098862" y="-85725"/>
              <a:ext cx="4822200" cy="756600"/>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3300" b="1">
                  <a:solidFill>
                    <a:srgbClr val="244357"/>
                  </a:solidFill>
                  <a:latin typeface="Calibri"/>
                  <a:ea typeface="Calibri"/>
                  <a:cs typeface="Calibri"/>
                  <a:sym typeface="Calibri"/>
                </a:rPr>
                <a:t>WILL GELDER</a:t>
              </a:r>
              <a:endParaRPr b="1">
                <a:solidFill>
                  <a:srgbClr val="244357"/>
                </a:solidFill>
                <a:latin typeface="Calibri"/>
                <a:ea typeface="Calibri"/>
                <a:cs typeface="Calibri"/>
                <a:sym typeface="Calibri"/>
              </a:endParaRPr>
            </a:p>
          </p:txBody>
        </p:sp>
        <p:sp>
          <p:nvSpPr>
            <p:cNvPr id="96" name="Google Shape;96;p21"/>
            <p:cNvSpPr txBox="1"/>
            <p:nvPr/>
          </p:nvSpPr>
          <p:spPr>
            <a:xfrm>
              <a:off x="-1247383" y="867429"/>
              <a:ext cx="5119200" cy="1098300"/>
            </a:xfrm>
            <a:prstGeom prst="rect">
              <a:avLst/>
            </a:prstGeom>
            <a:noFill/>
            <a:ln>
              <a:noFill/>
            </a:ln>
          </p:spPr>
          <p:txBody>
            <a:bodyPr spcFirstLastPara="1" wrap="square" lIns="0" tIns="0" rIns="0" bIns="0" anchor="t" anchorCtr="0">
              <a:noAutofit/>
            </a:bodyPr>
            <a:lstStyle/>
            <a:p>
              <a:pPr marL="0" marR="0" lvl="0" indent="0" algn="ctr" rtl="0">
                <a:lnSpc>
                  <a:spcPct val="144956"/>
                </a:lnSpc>
                <a:spcBef>
                  <a:spcPts val="0"/>
                </a:spcBef>
                <a:spcAft>
                  <a:spcPts val="0"/>
                </a:spcAft>
                <a:buNone/>
              </a:pPr>
              <a:r>
                <a:rPr lang="en-US" sz="2300">
                  <a:solidFill>
                    <a:srgbClr val="244357"/>
                  </a:solidFill>
                  <a:latin typeface="Calibri"/>
                  <a:ea typeface="Calibri"/>
                  <a:cs typeface="Calibri"/>
                  <a:sym typeface="Calibri"/>
                </a:rPr>
                <a:t>Service Designer</a:t>
              </a:r>
              <a:endParaRPr>
                <a:solidFill>
                  <a:srgbClr val="244357"/>
                </a:solidFill>
                <a:latin typeface="Calibri"/>
                <a:ea typeface="Calibri"/>
                <a:cs typeface="Calibri"/>
                <a:sym typeface="Calibri"/>
              </a:endParaRPr>
            </a:p>
            <a:p>
              <a:pPr marL="0" marR="0" lvl="0" indent="0" algn="ctr" rtl="0">
                <a:lnSpc>
                  <a:spcPct val="145000"/>
                </a:lnSpc>
                <a:spcBef>
                  <a:spcPts val="0"/>
                </a:spcBef>
                <a:spcAft>
                  <a:spcPts val="0"/>
                </a:spcAft>
                <a:buNone/>
              </a:pPr>
              <a:endParaRPr sz="2300">
                <a:solidFill>
                  <a:srgbClr val="244357"/>
                </a:solidFill>
                <a:latin typeface="Calibri"/>
                <a:ea typeface="Calibri"/>
                <a:cs typeface="Calibri"/>
                <a:sym typeface="Calibri"/>
              </a:endParaRPr>
            </a:p>
          </p:txBody>
        </p:sp>
      </p:grpSp>
      <p:grpSp>
        <p:nvGrpSpPr>
          <p:cNvPr id="97" name="Google Shape;97;p21"/>
          <p:cNvGrpSpPr/>
          <p:nvPr/>
        </p:nvGrpSpPr>
        <p:grpSpPr>
          <a:xfrm>
            <a:off x="2429575" y="900271"/>
            <a:ext cx="13428852" cy="1684782"/>
            <a:chOff x="0" y="-28575"/>
            <a:chExt cx="17905136" cy="2246376"/>
          </a:xfrm>
        </p:grpSpPr>
        <p:sp>
          <p:nvSpPr>
            <p:cNvPr id="98" name="Google Shape;98;p21"/>
            <p:cNvSpPr txBox="1"/>
            <p:nvPr/>
          </p:nvSpPr>
          <p:spPr>
            <a:xfrm>
              <a:off x="2377782" y="-28575"/>
              <a:ext cx="13149570" cy="1137708"/>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5500" b="1">
                  <a:solidFill>
                    <a:srgbClr val="244357"/>
                  </a:solidFill>
                  <a:latin typeface="Calibri"/>
                  <a:ea typeface="Calibri"/>
                  <a:cs typeface="Calibri"/>
                  <a:sym typeface="Calibri"/>
                </a:rPr>
                <a:t>PRESENTERS</a:t>
              </a:r>
              <a:endParaRPr>
                <a:solidFill>
                  <a:srgbClr val="244357"/>
                </a:solidFill>
              </a:endParaRPr>
            </a:p>
          </p:txBody>
        </p:sp>
        <p:sp>
          <p:nvSpPr>
            <p:cNvPr id="99" name="Google Shape;99;p21"/>
            <p:cNvSpPr txBox="1"/>
            <p:nvPr/>
          </p:nvSpPr>
          <p:spPr>
            <a:xfrm>
              <a:off x="0" y="1180634"/>
              <a:ext cx="17905136" cy="1037167"/>
            </a:xfrm>
            <a:prstGeom prst="rect">
              <a:avLst/>
            </a:prstGeom>
            <a:noFill/>
            <a:ln>
              <a:noFill/>
            </a:ln>
          </p:spPr>
          <p:txBody>
            <a:bodyPr spcFirstLastPara="1" wrap="square" lIns="0" tIns="0" rIns="0" bIns="0" anchor="t" anchorCtr="0">
              <a:noAutofit/>
            </a:bodyPr>
            <a:lstStyle/>
            <a:p>
              <a:pPr marL="0" marR="0" lvl="0" indent="0" algn="ctr" rtl="0">
                <a:lnSpc>
                  <a:spcPct val="370555"/>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00" name="Google Shape;100;p21"/>
          <p:cNvPicPr preferRelativeResize="0"/>
          <p:nvPr/>
        </p:nvPicPr>
        <p:blipFill rotWithShape="1">
          <a:blip r:embed="rId3">
            <a:alphaModFix/>
          </a:blip>
          <a:srcRect/>
          <a:stretch/>
        </p:blipFill>
        <p:spPr>
          <a:xfrm>
            <a:off x="1507446" y="2012802"/>
            <a:ext cx="4453167" cy="4453167"/>
          </a:xfrm>
          <a:prstGeom prst="rect">
            <a:avLst/>
          </a:prstGeom>
          <a:noFill/>
          <a:ln>
            <a:noFill/>
          </a:ln>
        </p:spPr>
      </p:pic>
      <p:pic>
        <p:nvPicPr>
          <p:cNvPr id="101" name="Google Shape;101;p21"/>
          <p:cNvPicPr preferRelativeResize="0"/>
          <p:nvPr/>
        </p:nvPicPr>
        <p:blipFill rotWithShape="1">
          <a:blip r:embed="rId4">
            <a:alphaModFix/>
          </a:blip>
          <a:srcRect/>
          <a:stretch/>
        </p:blipFill>
        <p:spPr>
          <a:xfrm>
            <a:off x="12263658" y="2012802"/>
            <a:ext cx="4456136" cy="4456136"/>
          </a:xfrm>
          <a:prstGeom prst="rect">
            <a:avLst/>
          </a:prstGeom>
          <a:noFill/>
          <a:ln>
            <a:noFill/>
          </a:ln>
        </p:spPr>
      </p:pic>
      <p:grpSp>
        <p:nvGrpSpPr>
          <p:cNvPr id="102" name="Google Shape;102;p21"/>
          <p:cNvGrpSpPr/>
          <p:nvPr/>
        </p:nvGrpSpPr>
        <p:grpSpPr>
          <a:xfrm>
            <a:off x="7192434" y="6996217"/>
            <a:ext cx="3839400" cy="1538591"/>
            <a:chOff x="-1247383" y="-85725"/>
            <a:chExt cx="5119200" cy="2051454"/>
          </a:xfrm>
        </p:grpSpPr>
        <p:sp>
          <p:nvSpPr>
            <p:cNvPr id="103" name="Google Shape;103;p21"/>
            <p:cNvSpPr txBox="1"/>
            <p:nvPr/>
          </p:nvSpPr>
          <p:spPr>
            <a:xfrm>
              <a:off x="-1098862" y="-85725"/>
              <a:ext cx="4822200" cy="756600"/>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3300" b="1">
                  <a:solidFill>
                    <a:srgbClr val="244357"/>
                  </a:solidFill>
                  <a:latin typeface="Calibri"/>
                  <a:ea typeface="Calibri"/>
                  <a:cs typeface="Calibri"/>
                  <a:sym typeface="Calibri"/>
                </a:rPr>
                <a:t>BRANDON MOORE</a:t>
              </a:r>
              <a:endParaRPr b="1">
                <a:solidFill>
                  <a:srgbClr val="244357"/>
                </a:solidFill>
                <a:latin typeface="Calibri"/>
                <a:ea typeface="Calibri"/>
                <a:cs typeface="Calibri"/>
                <a:sym typeface="Calibri"/>
              </a:endParaRPr>
            </a:p>
          </p:txBody>
        </p:sp>
        <p:sp>
          <p:nvSpPr>
            <p:cNvPr id="104" name="Google Shape;104;p21"/>
            <p:cNvSpPr txBox="1"/>
            <p:nvPr/>
          </p:nvSpPr>
          <p:spPr>
            <a:xfrm>
              <a:off x="-1247383" y="867429"/>
              <a:ext cx="5119200" cy="1098300"/>
            </a:xfrm>
            <a:prstGeom prst="rect">
              <a:avLst/>
            </a:prstGeom>
            <a:noFill/>
            <a:ln>
              <a:noFill/>
            </a:ln>
          </p:spPr>
          <p:txBody>
            <a:bodyPr spcFirstLastPara="1" wrap="square" lIns="0" tIns="0" rIns="0" bIns="0" anchor="t" anchorCtr="0">
              <a:noAutofit/>
            </a:bodyPr>
            <a:lstStyle/>
            <a:p>
              <a:pPr marL="0" marR="0" lvl="0" indent="0" algn="ctr" rtl="0">
                <a:lnSpc>
                  <a:spcPct val="144956"/>
                </a:lnSpc>
                <a:spcBef>
                  <a:spcPts val="0"/>
                </a:spcBef>
                <a:spcAft>
                  <a:spcPts val="0"/>
                </a:spcAft>
                <a:buNone/>
              </a:pPr>
              <a:r>
                <a:rPr lang="en-US" sz="2300">
                  <a:solidFill>
                    <a:srgbClr val="244357"/>
                  </a:solidFill>
                  <a:latin typeface="Calibri"/>
                  <a:ea typeface="Calibri"/>
                  <a:cs typeface="Calibri"/>
                  <a:sym typeface="Calibri"/>
                </a:rPr>
                <a:t>Product Designer</a:t>
              </a:r>
              <a:endParaRPr>
                <a:solidFill>
                  <a:srgbClr val="244357"/>
                </a:solidFill>
                <a:latin typeface="Calibri"/>
                <a:ea typeface="Calibri"/>
                <a:cs typeface="Calibri"/>
                <a:sym typeface="Calibri"/>
              </a:endParaRPr>
            </a:p>
            <a:p>
              <a:pPr marL="0" marR="0" lvl="0" indent="0" algn="ctr" rtl="0">
                <a:lnSpc>
                  <a:spcPct val="145000"/>
                </a:lnSpc>
                <a:spcBef>
                  <a:spcPts val="0"/>
                </a:spcBef>
                <a:spcAft>
                  <a:spcPts val="0"/>
                </a:spcAft>
                <a:buNone/>
              </a:pPr>
              <a:endParaRPr sz="2300">
                <a:solidFill>
                  <a:srgbClr val="244357"/>
                </a:solidFill>
                <a:latin typeface="Calibri"/>
                <a:ea typeface="Calibri"/>
                <a:cs typeface="Calibri"/>
                <a:sym typeface="Calibri"/>
              </a:endParaRPr>
            </a:p>
          </p:txBody>
        </p:sp>
      </p:grpSp>
      <p:pic>
        <p:nvPicPr>
          <p:cNvPr id="105" name="Google Shape;105;p21"/>
          <p:cNvPicPr preferRelativeResize="0"/>
          <p:nvPr/>
        </p:nvPicPr>
        <p:blipFill rotWithShape="1">
          <a:blip r:embed="rId5">
            <a:alphaModFix/>
          </a:blip>
          <a:srcRect/>
          <a:stretch/>
        </p:blipFill>
        <p:spPr>
          <a:xfrm>
            <a:off x="6882550" y="2012827"/>
            <a:ext cx="4456150" cy="4456125"/>
          </a:xfrm>
          <a:prstGeom prst="rect">
            <a:avLst/>
          </a:prstGeom>
          <a:noFill/>
          <a:ln w="28575" cap="flat" cmpd="sng">
            <a:solidFill>
              <a:srgbClr val="F4F7FA"/>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9"/>
          <p:cNvSpPr txBox="1"/>
          <p:nvPr/>
        </p:nvSpPr>
        <p:spPr>
          <a:xfrm>
            <a:off x="11821379" y="1496110"/>
            <a:ext cx="6175766" cy="784510"/>
          </a:xfrm>
          <a:prstGeom prst="rect">
            <a:avLst/>
          </a:prstGeom>
          <a:noFill/>
          <a:ln>
            <a:noFill/>
          </a:ln>
        </p:spPr>
        <p:txBody>
          <a:bodyPr spcFirstLastPara="1" wrap="square" lIns="0" tIns="0" rIns="0" bIns="0" anchor="t" anchorCtr="0">
            <a:noAutofit/>
          </a:bodyPr>
          <a:lstStyle/>
          <a:p>
            <a:pPr marL="0" marR="0" lvl="0" indent="0" algn="ctr" rtl="0">
              <a:lnSpc>
                <a:spcPct val="139979"/>
              </a:lnSpc>
              <a:spcBef>
                <a:spcPts val="0"/>
              </a:spcBef>
              <a:spcAft>
                <a:spcPts val="0"/>
              </a:spcAft>
              <a:buNone/>
            </a:pPr>
            <a:r>
              <a:rPr lang="en-US" sz="4800" b="1">
                <a:solidFill>
                  <a:srgbClr val="244357"/>
                </a:solidFill>
                <a:latin typeface="Arimo"/>
                <a:ea typeface="Arimo"/>
                <a:cs typeface="Arimo"/>
                <a:sym typeface="Arimo"/>
              </a:rPr>
              <a:t>What We Learned</a:t>
            </a:r>
            <a:endParaRPr>
              <a:solidFill>
                <a:srgbClr val="244357"/>
              </a:solidFill>
            </a:endParaRPr>
          </a:p>
        </p:txBody>
      </p:sp>
      <p:pic>
        <p:nvPicPr>
          <p:cNvPr id="329" name="Google Shape;329;p39"/>
          <p:cNvPicPr preferRelativeResize="0"/>
          <p:nvPr/>
        </p:nvPicPr>
        <p:blipFill rotWithShape="1">
          <a:blip r:embed="rId3">
            <a:alphaModFix/>
          </a:blip>
          <a:srcRect l="12826" r="13713"/>
          <a:stretch/>
        </p:blipFill>
        <p:spPr>
          <a:xfrm>
            <a:off x="0" y="-97654"/>
            <a:ext cx="11557668" cy="10482309"/>
          </a:xfrm>
          <a:prstGeom prst="rect">
            <a:avLst/>
          </a:prstGeom>
          <a:noFill/>
          <a:ln>
            <a:noFill/>
          </a:ln>
        </p:spPr>
      </p:pic>
      <p:sp>
        <p:nvSpPr>
          <p:cNvPr id="330" name="Google Shape;330;p39"/>
          <p:cNvSpPr txBox="1"/>
          <p:nvPr/>
        </p:nvSpPr>
        <p:spPr>
          <a:xfrm>
            <a:off x="12334425" y="3398450"/>
            <a:ext cx="5165100" cy="47163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3600">
                <a:solidFill>
                  <a:srgbClr val="244357"/>
                </a:solidFill>
                <a:latin typeface="Arimo"/>
                <a:ea typeface="Arimo"/>
                <a:cs typeface="Arimo"/>
                <a:sym typeface="Arimo"/>
              </a:rPr>
              <a:t>1. Registration and login were difficult.</a:t>
            </a:r>
            <a:endParaRPr>
              <a:solidFill>
                <a:srgbClr val="244357"/>
              </a:solidFill>
            </a:endParaRPr>
          </a:p>
          <a:p>
            <a:pPr marL="0" marR="0" lvl="0" indent="0" algn="l" rtl="0">
              <a:lnSpc>
                <a:spcPct val="140000"/>
              </a:lnSpc>
              <a:spcBef>
                <a:spcPts val="0"/>
              </a:spcBef>
              <a:spcAft>
                <a:spcPts val="0"/>
              </a:spcAft>
              <a:buNone/>
            </a:pPr>
            <a:endParaRPr sz="3600">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r>
              <a:rPr lang="en-US" sz="3600">
                <a:solidFill>
                  <a:srgbClr val="244357"/>
                </a:solidFill>
                <a:latin typeface="Arimo"/>
                <a:ea typeface="Arimo"/>
                <a:cs typeface="Arimo"/>
                <a:sym typeface="Arimo"/>
              </a:rPr>
              <a:t>2. Complex tasks caused confusion.</a:t>
            </a:r>
            <a:endParaRPr>
              <a:solidFill>
                <a:srgbClr val="244357"/>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38"/>
        <p:cNvGrpSpPr/>
        <p:nvPr/>
      </p:nvGrpSpPr>
      <p:grpSpPr>
        <a:xfrm>
          <a:off x="0" y="0"/>
          <a:ext cx="0" cy="0"/>
          <a:chOff x="0" y="0"/>
          <a:chExt cx="0" cy="0"/>
        </a:xfrm>
      </p:grpSpPr>
      <p:pic>
        <p:nvPicPr>
          <p:cNvPr id="339" name="Google Shape;339;p40"/>
          <p:cNvPicPr preferRelativeResize="0"/>
          <p:nvPr/>
        </p:nvPicPr>
        <p:blipFill rotWithShape="1">
          <a:blip r:embed="rId3">
            <a:alphaModFix/>
          </a:blip>
          <a:srcRect/>
          <a:stretch/>
        </p:blipFill>
        <p:spPr>
          <a:xfrm>
            <a:off x="1960299" y="67671"/>
            <a:ext cx="4508937" cy="9190629"/>
          </a:xfrm>
          <a:prstGeom prst="rect">
            <a:avLst/>
          </a:prstGeom>
          <a:noFill/>
          <a:ln>
            <a:noFill/>
          </a:ln>
        </p:spPr>
      </p:pic>
      <p:pic>
        <p:nvPicPr>
          <p:cNvPr id="340" name="Google Shape;340;p40"/>
          <p:cNvPicPr preferRelativeResize="0"/>
          <p:nvPr/>
        </p:nvPicPr>
        <p:blipFill rotWithShape="1">
          <a:blip r:embed="rId4">
            <a:alphaModFix/>
          </a:blip>
          <a:srcRect/>
          <a:stretch/>
        </p:blipFill>
        <p:spPr>
          <a:xfrm>
            <a:off x="11468415" y="43100"/>
            <a:ext cx="4550005" cy="9215200"/>
          </a:xfrm>
          <a:prstGeom prst="rect">
            <a:avLst/>
          </a:prstGeom>
          <a:noFill/>
          <a:ln>
            <a:noFill/>
          </a:ln>
        </p:spPr>
      </p:pic>
      <p:sp>
        <p:nvSpPr>
          <p:cNvPr id="341" name="Google Shape;341;p40"/>
          <p:cNvSpPr txBox="1"/>
          <p:nvPr/>
        </p:nvSpPr>
        <p:spPr>
          <a:xfrm>
            <a:off x="3352800" y="9341031"/>
            <a:ext cx="17526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a:solidFill>
                  <a:srgbClr val="244357"/>
                </a:solidFill>
                <a:latin typeface="Calibri"/>
                <a:ea typeface="Calibri"/>
                <a:cs typeface="Calibri"/>
                <a:sym typeface="Calibri"/>
              </a:rPr>
              <a:t>Before</a:t>
            </a:r>
            <a:endParaRPr>
              <a:solidFill>
                <a:srgbClr val="244357"/>
              </a:solidFill>
            </a:endParaRPr>
          </a:p>
        </p:txBody>
      </p:sp>
      <p:sp>
        <p:nvSpPr>
          <p:cNvPr id="342" name="Google Shape;342;p40"/>
          <p:cNvSpPr txBox="1"/>
          <p:nvPr/>
        </p:nvSpPr>
        <p:spPr>
          <a:xfrm>
            <a:off x="13120325" y="9341000"/>
            <a:ext cx="16425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a:solidFill>
                  <a:srgbClr val="244357"/>
                </a:solidFill>
                <a:latin typeface="Calibri"/>
                <a:ea typeface="Calibri"/>
                <a:cs typeface="Calibri"/>
                <a:sym typeface="Calibri"/>
              </a:rPr>
              <a:t>After</a:t>
            </a:r>
            <a:endParaRPr>
              <a:solidFill>
                <a:srgbClr val="244357"/>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50"/>
        <p:cNvGrpSpPr/>
        <p:nvPr/>
      </p:nvGrpSpPr>
      <p:grpSpPr>
        <a:xfrm>
          <a:off x="0" y="0"/>
          <a:ext cx="0" cy="0"/>
          <a:chOff x="0" y="0"/>
          <a:chExt cx="0" cy="0"/>
        </a:xfrm>
      </p:grpSpPr>
      <p:pic>
        <p:nvPicPr>
          <p:cNvPr id="351" name="Google Shape;351;p41"/>
          <p:cNvPicPr preferRelativeResize="0"/>
          <p:nvPr/>
        </p:nvPicPr>
        <p:blipFill rotWithShape="1">
          <a:blip r:embed="rId3">
            <a:alphaModFix/>
          </a:blip>
          <a:srcRect/>
          <a:stretch/>
        </p:blipFill>
        <p:spPr>
          <a:xfrm>
            <a:off x="2133600" y="27214"/>
            <a:ext cx="4609001" cy="9452052"/>
          </a:xfrm>
          <a:prstGeom prst="rect">
            <a:avLst/>
          </a:prstGeom>
          <a:noFill/>
          <a:ln>
            <a:noFill/>
          </a:ln>
        </p:spPr>
      </p:pic>
      <p:pic>
        <p:nvPicPr>
          <p:cNvPr id="352" name="Google Shape;352;p41"/>
          <p:cNvPicPr preferRelativeResize="0"/>
          <p:nvPr/>
        </p:nvPicPr>
        <p:blipFill rotWithShape="1">
          <a:blip r:embed="rId4">
            <a:alphaModFix/>
          </a:blip>
          <a:srcRect/>
          <a:stretch/>
        </p:blipFill>
        <p:spPr>
          <a:xfrm>
            <a:off x="11658600" y="32657"/>
            <a:ext cx="4695011" cy="9460980"/>
          </a:xfrm>
          <a:prstGeom prst="rect">
            <a:avLst/>
          </a:prstGeom>
          <a:noFill/>
          <a:ln>
            <a:noFill/>
          </a:ln>
        </p:spPr>
      </p:pic>
      <p:sp>
        <p:nvSpPr>
          <p:cNvPr id="353" name="Google Shape;353;p41"/>
          <p:cNvSpPr txBox="1"/>
          <p:nvPr/>
        </p:nvSpPr>
        <p:spPr>
          <a:xfrm>
            <a:off x="3439250" y="9479306"/>
            <a:ext cx="17526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a:solidFill>
                  <a:srgbClr val="244357"/>
                </a:solidFill>
                <a:latin typeface="Calibri"/>
                <a:ea typeface="Calibri"/>
                <a:cs typeface="Calibri"/>
                <a:sym typeface="Calibri"/>
              </a:rPr>
              <a:t>Before</a:t>
            </a:r>
            <a:endParaRPr>
              <a:solidFill>
                <a:srgbClr val="244357"/>
              </a:solidFill>
            </a:endParaRPr>
          </a:p>
        </p:txBody>
      </p:sp>
      <p:sp>
        <p:nvSpPr>
          <p:cNvPr id="354" name="Google Shape;354;p41"/>
          <p:cNvSpPr txBox="1"/>
          <p:nvPr/>
        </p:nvSpPr>
        <p:spPr>
          <a:xfrm>
            <a:off x="13525025" y="9479275"/>
            <a:ext cx="14733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1">
                <a:solidFill>
                  <a:srgbClr val="244357"/>
                </a:solidFill>
                <a:latin typeface="Calibri"/>
                <a:ea typeface="Calibri"/>
                <a:cs typeface="Calibri"/>
                <a:sym typeface="Calibri"/>
              </a:rPr>
              <a:t>After</a:t>
            </a:r>
            <a:endParaRPr>
              <a:solidFill>
                <a:srgbClr val="244357"/>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62"/>
        <p:cNvGrpSpPr/>
        <p:nvPr/>
      </p:nvGrpSpPr>
      <p:grpSpPr>
        <a:xfrm>
          <a:off x="0" y="0"/>
          <a:ext cx="0" cy="0"/>
          <a:chOff x="0" y="0"/>
          <a:chExt cx="0" cy="0"/>
        </a:xfrm>
      </p:grpSpPr>
      <p:pic>
        <p:nvPicPr>
          <p:cNvPr id="363" name="Google Shape;363;p42"/>
          <p:cNvPicPr preferRelativeResize="0"/>
          <p:nvPr/>
        </p:nvPicPr>
        <p:blipFill rotWithShape="1">
          <a:blip r:embed="rId3">
            <a:alphaModFix/>
          </a:blip>
          <a:srcRect/>
          <a:stretch/>
        </p:blipFill>
        <p:spPr>
          <a:xfrm>
            <a:off x="2002275" y="269000"/>
            <a:ext cx="4386950" cy="8952956"/>
          </a:xfrm>
          <a:prstGeom prst="rect">
            <a:avLst/>
          </a:prstGeom>
          <a:noFill/>
          <a:ln>
            <a:noFill/>
          </a:ln>
        </p:spPr>
      </p:pic>
      <p:pic>
        <p:nvPicPr>
          <p:cNvPr id="364" name="Google Shape;364;p42"/>
          <p:cNvPicPr preferRelativeResize="0"/>
          <p:nvPr/>
        </p:nvPicPr>
        <p:blipFill>
          <a:blip r:embed="rId4">
            <a:alphaModFix/>
          </a:blip>
          <a:stretch>
            <a:fillRect/>
          </a:stretch>
        </p:blipFill>
        <p:spPr>
          <a:xfrm>
            <a:off x="11070101" y="249875"/>
            <a:ext cx="4386950" cy="8991200"/>
          </a:xfrm>
          <a:prstGeom prst="rect">
            <a:avLst/>
          </a:prstGeom>
          <a:noFill/>
          <a:ln>
            <a:noFill/>
          </a:ln>
        </p:spPr>
      </p:pic>
      <p:sp>
        <p:nvSpPr>
          <p:cNvPr id="365" name="Google Shape;365;p42"/>
          <p:cNvSpPr txBox="1"/>
          <p:nvPr/>
        </p:nvSpPr>
        <p:spPr>
          <a:xfrm>
            <a:off x="3317350" y="9355550"/>
            <a:ext cx="1899600" cy="8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b="1">
                <a:solidFill>
                  <a:srgbClr val="244357"/>
                </a:solidFill>
                <a:latin typeface="Calibri"/>
                <a:ea typeface="Calibri"/>
                <a:cs typeface="Calibri"/>
                <a:sym typeface="Calibri"/>
              </a:rPr>
              <a:t>Before</a:t>
            </a:r>
            <a:endParaRPr/>
          </a:p>
        </p:txBody>
      </p:sp>
      <p:sp>
        <p:nvSpPr>
          <p:cNvPr id="366" name="Google Shape;366;p42"/>
          <p:cNvSpPr txBox="1"/>
          <p:nvPr/>
        </p:nvSpPr>
        <p:spPr>
          <a:xfrm>
            <a:off x="12723825" y="9396050"/>
            <a:ext cx="1390200" cy="7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b="1">
                <a:solidFill>
                  <a:srgbClr val="244357"/>
                </a:solidFill>
                <a:latin typeface="Calibri"/>
                <a:ea typeface="Calibri"/>
                <a:cs typeface="Calibri"/>
                <a:sym typeface="Calibri"/>
              </a:rPr>
              <a:t>After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3"/>
          <p:cNvPicPr preferRelativeResize="0"/>
          <p:nvPr/>
        </p:nvPicPr>
        <p:blipFill rotWithShape="1">
          <a:blip r:embed="rId3">
            <a:alphaModFix/>
          </a:blip>
          <a:srcRect/>
          <a:stretch/>
        </p:blipFill>
        <p:spPr>
          <a:xfrm>
            <a:off x="1914875" y="168025"/>
            <a:ext cx="4555400" cy="9133650"/>
          </a:xfrm>
          <a:prstGeom prst="rect">
            <a:avLst/>
          </a:prstGeom>
          <a:noFill/>
          <a:ln>
            <a:noFill/>
          </a:ln>
        </p:spPr>
      </p:pic>
      <p:pic>
        <p:nvPicPr>
          <p:cNvPr id="376" name="Google Shape;376;p43"/>
          <p:cNvPicPr preferRelativeResize="0"/>
          <p:nvPr/>
        </p:nvPicPr>
        <p:blipFill>
          <a:blip r:embed="rId4">
            <a:alphaModFix/>
          </a:blip>
          <a:stretch>
            <a:fillRect/>
          </a:stretch>
        </p:blipFill>
        <p:spPr>
          <a:xfrm>
            <a:off x="10578250" y="99225"/>
            <a:ext cx="4555400" cy="9227075"/>
          </a:xfrm>
          <a:prstGeom prst="rect">
            <a:avLst/>
          </a:prstGeom>
          <a:noFill/>
          <a:ln>
            <a:noFill/>
          </a:ln>
        </p:spPr>
      </p:pic>
      <p:sp>
        <p:nvSpPr>
          <p:cNvPr id="377" name="Google Shape;377;p43"/>
          <p:cNvSpPr txBox="1"/>
          <p:nvPr/>
        </p:nvSpPr>
        <p:spPr>
          <a:xfrm>
            <a:off x="3289725" y="9326300"/>
            <a:ext cx="1805700" cy="8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b="1">
                <a:solidFill>
                  <a:srgbClr val="244357"/>
                </a:solidFill>
                <a:latin typeface="Calibri"/>
                <a:ea typeface="Calibri"/>
                <a:cs typeface="Calibri"/>
                <a:sym typeface="Calibri"/>
              </a:rPr>
              <a:t>Before</a:t>
            </a:r>
            <a:endParaRPr/>
          </a:p>
        </p:txBody>
      </p:sp>
      <p:sp>
        <p:nvSpPr>
          <p:cNvPr id="378" name="Google Shape;378;p43"/>
          <p:cNvSpPr txBox="1"/>
          <p:nvPr/>
        </p:nvSpPr>
        <p:spPr>
          <a:xfrm>
            <a:off x="12344400" y="9378050"/>
            <a:ext cx="1376400" cy="7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b="1">
                <a:solidFill>
                  <a:srgbClr val="244357"/>
                </a:solidFill>
                <a:latin typeface="Calibri"/>
                <a:ea typeface="Calibri"/>
                <a:cs typeface="Calibri"/>
                <a:sym typeface="Calibri"/>
              </a:rPr>
              <a:t>After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86"/>
        <p:cNvGrpSpPr/>
        <p:nvPr/>
      </p:nvGrpSpPr>
      <p:grpSpPr>
        <a:xfrm>
          <a:off x="0" y="0"/>
          <a:ext cx="0" cy="0"/>
          <a:chOff x="0" y="0"/>
          <a:chExt cx="0" cy="0"/>
        </a:xfrm>
      </p:grpSpPr>
      <p:sp>
        <p:nvSpPr>
          <p:cNvPr id="387" name="Google Shape;387;p44"/>
          <p:cNvSpPr txBox="1"/>
          <p:nvPr/>
        </p:nvSpPr>
        <p:spPr>
          <a:xfrm>
            <a:off x="2451043" y="171581"/>
            <a:ext cx="13156291" cy="1687830"/>
          </a:xfrm>
          <a:prstGeom prst="rect">
            <a:avLst/>
          </a:prstGeom>
          <a:noFill/>
          <a:ln>
            <a:noFill/>
          </a:ln>
        </p:spPr>
        <p:txBody>
          <a:bodyPr spcFirstLastPara="1" wrap="square" lIns="0" tIns="0" rIns="0" bIns="0" anchor="t" anchorCtr="0">
            <a:noAutofit/>
          </a:bodyPr>
          <a:lstStyle/>
          <a:p>
            <a:pPr marL="0" marR="0" lvl="0" indent="0" algn="ctr" rtl="0">
              <a:lnSpc>
                <a:spcPct val="139979"/>
              </a:lnSpc>
              <a:spcBef>
                <a:spcPts val="0"/>
              </a:spcBef>
              <a:spcAft>
                <a:spcPts val="0"/>
              </a:spcAft>
              <a:buNone/>
            </a:pPr>
            <a:r>
              <a:rPr lang="en-US" sz="4800">
                <a:solidFill>
                  <a:srgbClr val="244357"/>
                </a:solidFill>
                <a:latin typeface="Calibri"/>
                <a:ea typeface="Calibri"/>
                <a:cs typeface="Calibri"/>
                <a:sym typeface="Calibri"/>
              </a:rPr>
              <a:t>What We're Doing Next: </a:t>
            </a:r>
            <a:endParaRPr>
              <a:solidFill>
                <a:srgbClr val="244357"/>
              </a:solidFill>
            </a:endParaRPr>
          </a:p>
          <a:p>
            <a:pPr marL="0" marR="0" lvl="0" indent="0" algn="ctr" rtl="0">
              <a:lnSpc>
                <a:spcPct val="139979"/>
              </a:lnSpc>
              <a:spcBef>
                <a:spcPts val="0"/>
              </a:spcBef>
              <a:spcAft>
                <a:spcPts val="0"/>
              </a:spcAft>
              <a:buNone/>
            </a:pPr>
            <a:r>
              <a:rPr lang="en-US" sz="4800">
                <a:solidFill>
                  <a:srgbClr val="244357"/>
                </a:solidFill>
                <a:latin typeface="Calibri"/>
                <a:ea typeface="Calibri"/>
                <a:cs typeface="Calibri"/>
                <a:sym typeface="Calibri"/>
              </a:rPr>
              <a:t>Alternative Access</a:t>
            </a:r>
            <a:endParaRPr>
              <a:solidFill>
                <a:srgbClr val="244357"/>
              </a:solidFill>
            </a:endParaRPr>
          </a:p>
        </p:txBody>
      </p:sp>
      <p:sp>
        <p:nvSpPr>
          <p:cNvPr id="388" name="Google Shape;388;p44"/>
          <p:cNvSpPr txBox="1"/>
          <p:nvPr/>
        </p:nvSpPr>
        <p:spPr>
          <a:xfrm>
            <a:off x="2451043" y="8691880"/>
            <a:ext cx="4369402" cy="541174"/>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200">
                <a:solidFill>
                  <a:srgbClr val="244357"/>
                </a:solidFill>
                <a:latin typeface="Calibri"/>
                <a:ea typeface="Calibri"/>
                <a:cs typeface="Calibri"/>
                <a:sym typeface="Calibri"/>
              </a:rPr>
              <a:t>FHIR implementation</a:t>
            </a:r>
            <a:endParaRPr>
              <a:solidFill>
                <a:srgbClr val="244357"/>
              </a:solidFill>
            </a:endParaRPr>
          </a:p>
        </p:txBody>
      </p:sp>
      <p:sp>
        <p:nvSpPr>
          <p:cNvPr id="389" name="Google Shape;389;p44"/>
          <p:cNvSpPr txBox="1"/>
          <p:nvPr/>
        </p:nvSpPr>
        <p:spPr>
          <a:xfrm>
            <a:off x="11712485" y="8691880"/>
            <a:ext cx="4369402" cy="541174"/>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200">
                <a:solidFill>
                  <a:srgbClr val="244357"/>
                </a:solidFill>
                <a:latin typeface="Calibri"/>
                <a:ea typeface="Calibri"/>
                <a:cs typeface="Calibri"/>
                <a:sym typeface="Calibri"/>
              </a:rPr>
              <a:t>Biometric Logins</a:t>
            </a:r>
            <a:endParaRPr>
              <a:solidFill>
                <a:srgbClr val="244357"/>
              </a:solidFill>
            </a:endParaRPr>
          </a:p>
        </p:txBody>
      </p:sp>
      <p:pic>
        <p:nvPicPr>
          <p:cNvPr id="390" name="Google Shape;390;p44"/>
          <p:cNvPicPr preferRelativeResize="0"/>
          <p:nvPr/>
        </p:nvPicPr>
        <p:blipFill rotWithShape="1">
          <a:blip r:embed="rId3">
            <a:alphaModFix/>
          </a:blip>
          <a:srcRect/>
          <a:stretch/>
        </p:blipFill>
        <p:spPr>
          <a:xfrm>
            <a:off x="10583479" y="1859411"/>
            <a:ext cx="6254846" cy="6254846"/>
          </a:xfrm>
          <a:prstGeom prst="rect">
            <a:avLst/>
          </a:prstGeom>
          <a:noFill/>
          <a:ln>
            <a:noFill/>
          </a:ln>
        </p:spPr>
      </p:pic>
      <p:pic>
        <p:nvPicPr>
          <p:cNvPr id="391" name="Google Shape;391;p44"/>
          <p:cNvPicPr preferRelativeResize="0"/>
          <p:nvPr/>
        </p:nvPicPr>
        <p:blipFill rotWithShape="1">
          <a:blip r:embed="rId4">
            <a:alphaModFix/>
          </a:blip>
          <a:srcRect/>
          <a:stretch/>
        </p:blipFill>
        <p:spPr>
          <a:xfrm>
            <a:off x="677792" y="2166199"/>
            <a:ext cx="8160835" cy="54269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9"/>
        <p:cNvGrpSpPr/>
        <p:nvPr/>
      </p:nvGrpSpPr>
      <p:grpSpPr>
        <a:xfrm>
          <a:off x="0" y="0"/>
          <a:ext cx="0" cy="0"/>
          <a:chOff x="0" y="0"/>
          <a:chExt cx="0" cy="0"/>
        </a:xfrm>
      </p:grpSpPr>
      <p:sp>
        <p:nvSpPr>
          <p:cNvPr id="400" name="Google Shape;400;p45"/>
          <p:cNvSpPr txBox="1"/>
          <p:nvPr/>
        </p:nvSpPr>
        <p:spPr>
          <a:xfrm>
            <a:off x="12952034" y="1284807"/>
            <a:ext cx="4466738" cy="1687830"/>
          </a:xfrm>
          <a:prstGeom prst="rect">
            <a:avLst/>
          </a:prstGeom>
          <a:noFill/>
          <a:ln>
            <a:noFill/>
          </a:ln>
        </p:spPr>
        <p:txBody>
          <a:bodyPr spcFirstLastPara="1" wrap="square" lIns="0" tIns="0" rIns="0" bIns="0" anchor="t" anchorCtr="0">
            <a:noAutofit/>
          </a:bodyPr>
          <a:lstStyle/>
          <a:p>
            <a:pPr marL="0" marR="0" lvl="0" indent="0" algn="ctr" rtl="0">
              <a:lnSpc>
                <a:spcPct val="139979"/>
              </a:lnSpc>
              <a:spcBef>
                <a:spcPts val="0"/>
              </a:spcBef>
              <a:spcAft>
                <a:spcPts val="0"/>
              </a:spcAft>
              <a:buNone/>
            </a:pPr>
            <a:r>
              <a:rPr lang="en-US" sz="4800">
                <a:solidFill>
                  <a:srgbClr val="244357"/>
                </a:solidFill>
                <a:latin typeface="Arimo"/>
                <a:ea typeface="Arimo"/>
                <a:cs typeface="Arimo"/>
                <a:sym typeface="Arimo"/>
              </a:rPr>
              <a:t>What We're Doing Next:</a:t>
            </a:r>
            <a:endParaRPr>
              <a:solidFill>
                <a:srgbClr val="244357"/>
              </a:solidFill>
            </a:endParaRPr>
          </a:p>
        </p:txBody>
      </p:sp>
      <p:sp>
        <p:nvSpPr>
          <p:cNvPr id="401" name="Google Shape;401;p45"/>
          <p:cNvSpPr txBox="1"/>
          <p:nvPr/>
        </p:nvSpPr>
        <p:spPr>
          <a:xfrm>
            <a:off x="12646650" y="4929550"/>
            <a:ext cx="5077500" cy="21603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200">
                <a:solidFill>
                  <a:srgbClr val="244357"/>
                </a:solidFill>
                <a:latin typeface="Arimo"/>
                <a:ea typeface="Arimo"/>
                <a:cs typeface="Arimo"/>
                <a:sym typeface="Arimo"/>
              </a:rPr>
              <a:t>Addressing "scroll fatigue" with a Category Chooser</a:t>
            </a:r>
            <a:endParaRPr>
              <a:solidFill>
                <a:srgbClr val="244357"/>
              </a:solidFill>
            </a:endParaRPr>
          </a:p>
        </p:txBody>
      </p:sp>
      <p:pic>
        <p:nvPicPr>
          <p:cNvPr id="402" name="Google Shape;402;p45"/>
          <p:cNvPicPr preferRelativeResize="0"/>
          <p:nvPr/>
        </p:nvPicPr>
        <p:blipFill rotWithShape="1">
          <a:blip r:embed="rId3">
            <a:alphaModFix/>
          </a:blip>
          <a:srcRect/>
          <a:stretch/>
        </p:blipFill>
        <p:spPr>
          <a:xfrm>
            <a:off x="-3269780" y="0"/>
            <a:ext cx="15446560" cy="102912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6"/>
          <p:cNvPicPr preferRelativeResize="0"/>
          <p:nvPr/>
        </p:nvPicPr>
        <p:blipFill rotWithShape="1">
          <a:blip r:embed="rId3">
            <a:alphaModFix/>
          </a:blip>
          <a:srcRect/>
          <a:stretch/>
        </p:blipFill>
        <p:spPr>
          <a:xfrm>
            <a:off x="-27000" y="1745131"/>
            <a:ext cx="18327360" cy="6941489"/>
          </a:xfrm>
          <a:prstGeom prst="rect">
            <a:avLst/>
          </a:prstGeom>
          <a:noFill/>
          <a:ln>
            <a:noFill/>
          </a:ln>
        </p:spPr>
      </p:pic>
      <p:pic>
        <p:nvPicPr>
          <p:cNvPr id="412" name="Google Shape;412;p46"/>
          <p:cNvPicPr preferRelativeResize="0"/>
          <p:nvPr/>
        </p:nvPicPr>
        <p:blipFill rotWithShape="1">
          <a:blip r:embed="rId4">
            <a:alphaModFix/>
          </a:blip>
          <a:srcRect/>
          <a:stretch/>
        </p:blipFill>
        <p:spPr>
          <a:xfrm>
            <a:off x="1028700" y="772243"/>
            <a:ext cx="4509130" cy="91555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0"/>
        <p:cNvGrpSpPr/>
        <p:nvPr/>
      </p:nvGrpSpPr>
      <p:grpSpPr>
        <a:xfrm>
          <a:off x="0" y="0"/>
          <a:ext cx="0" cy="0"/>
          <a:chOff x="0" y="0"/>
          <a:chExt cx="0" cy="0"/>
        </a:xfrm>
      </p:grpSpPr>
      <p:grpSp>
        <p:nvGrpSpPr>
          <p:cNvPr id="421" name="Google Shape;421;p47"/>
          <p:cNvGrpSpPr/>
          <p:nvPr/>
        </p:nvGrpSpPr>
        <p:grpSpPr>
          <a:xfrm>
            <a:off x="13997509" y="6658501"/>
            <a:ext cx="3839324" cy="1113087"/>
            <a:chOff x="0" y="-85725"/>
            <a:chExt cx="5119099" cy="1484117"/>
          </a:xfrm>
        </p:grpSpPr>
        <p:sp>
          <p:nvSpPr>
            <p:cNvPr id="422" name="Google Shape;422;p47"/>
            <p:cNvSpPr txBox="1"/>
            <p:nvPr/>
          </p:nvSpPr>
          <p:spPr>
            <a:xfrm>
              <a:off x="148521" y="-85725"/>
              <a:ext cx="4822056" cy="756618"/>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3300">
                  <a:solidFill>
                    <a:srgbClr val="244357"/>
                  </a:solidFill>
                  <a:latin typeface="Roboto"/>
                  <a:ea typeface="Roboto"/>
                  <a:cs typeface="Roboto"/>
                  <a:sym typeface="Roboto"/>
                </a:rPr>
                <a:t>Will Ryan, Ph.D</a:t>
              </a:r>
              <a:endParaRPr>
                <a:solidFill>
                  <a:srgbClr val="244357"/>
                </a:solidFill>
              </a:endParaRPr>
            </a:p>
          </p:txBody>
        </p:sp>
        <p:sp>
          <p:nvSpPr>
            <p:cNvPr id="423" name="Google Shape;423;p47"/>
            <p:cNvSpPr txBox="1"/>
            <p:nvPr/>
          </p:nvSpPr>
          <p:spPr>
            <a:xfrm>
              <a:off x="0" y="867429"/>
              <a:ext cx="5119099" cy="530963"/>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2300">
                  <a:solidFill>
                    <a:srgbClr val="244357"/>
                  </a:solidFill>
                  <a:latin typeface="Roboto"/>
                  <a:ea typeface="Roboto"/>
                  <a:cs typeface="Roboto"/>
                  <a:sym typeface="Roboto"/>
                </a:rPr>
                <a:t>Director of User Experience</a:t>
              </a:r>
              <a:endParaRPr sz="2300">
                <a:solidFill>
                  <a:srgbClr val="244357"/>
                </a:solidFill>
                <a:latin typeface="Roboto"/>
                <a:ea typeface="Roboto"/>
                <a:cs typeface="Roboto"/>
                <a:sym typeface="Roboto"/>
              </a:endParaRPr>
            </a:p>
            <a:p>
              <a:pPr marL="0" marR="0" lvl="0" indent="0" algn="ctr" rtl="0">
                <a:lnSpc>
                  <a:spcPct val="145000"/>
                </a:lnSpc>
                <a:spcBef>
                  <a:spcPts val="0"/>
                </a:spcBef>
                <a:spcAft>
                  <a:spcPts val="0"/>
                </a:spcAft>
                <a:buNone/>
              </a:pPr>
              <a:r>
                <a:rPr lang="en-US" sz="2300">
                  <a:solidFill>
                    <a:srgbClr val="244357"/>
                  </a:solidFill>
                  <a:latin typeface="Roboto"/>
                  <a:ea typeface="Roboto"/>
                  <a:cs typeface="Roboto"/>
                  <a:sym typeface="Roboto"/>
                </a:rPr>
                <a:t>CBORD</a:t>
              </a:r>
              <a:endParaRPr sz="2300">
                <a:solidFill>
                  <a:srgbClr val="244357"/>
                </a:solidFill>
                <a:latin typeface="Roboto"/>
                <a:ea typeface="Roboto"/>
                <a:cs typeface="Roboto"/>
                <a:sym typeface="Roboto"/>
              </a:endParaRPr>
            </a:p>
          </p:txBody>
        </p:sp>
      </p:grpSp>
      <p:grpSp>
        <p:nvGrpSpPr>
          <p:cNvPr id="424" name="Google Shape;424;p47"/>
          <p:cNvGrpSpPr/>
          <p:nvPr/>
        </p:nvGrpSpPr>
        <p:grpSpPr>
          <a:xfrm>
            <a:off x="4996014" y="6658501"/>
            <a:ext cx="3839324" cy="1113087"/>
            <a:chOff x="0" y="-85725"/>
            <a:chExt cx="5119099" cy="1484117"/>
          </a:xfrm>
        </p:grpSpPr>
        <p:sp>
          <p:nvSpPr>
            <p:cNvPr id="425" name="Google Shape;425;p47"/>
            <p:cNvSpPr txBox="1"/>
            <p:nvPr/>
          </p:nvSpPr>
          <p:spPr>
            <a:xfrm>
              <a:off x="148521" y="-85725"/>
              <a:ext cx="4822056" cy="756618"/>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3300">
                  <a:solidFill>
                    <a:srgbClr val="244357"/>
                  </a:solidFill>
                  <a:latin typeface="Roboto"/>
                  <a:ea typeface="Roboto"/>
                  <a:cs typeface="Roboto"/>
                  <a:sym typeface="Roboto"/>
                </a:rPr>
                <a:t>Kate Klindt</a:t>
              </a:r>
              <a:endParaRPr>
                <a:solidFill>
                  <a:srgbClr val="244357"/>
                </a:solidFill>
              </a:endParaRPr>
            </a:p>
          </p:txBody>
        </p:sp>
        <p:sp>
          <p:nvSpPr>
            <p:cNvPr id="426" name="Google Shape;426;p47"/>
            <p:cNvSpPr txBox="1"/>
            <p:nvPr/>
          </p:nvSpPr>
          <p:spPr>
            <a:xfrm>
              <a:off x="0" y="867429"/>
              <a:ext cx="5119099" cy="530963"/>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2300">
                  <a:solidFill>
                    <a:srgbClr val="244357"/>
                  </a:solidFill>
                  <a:latin typeface="Roboto"/>
                  <a:ea typeface="Roboto"/>
                  <a:cs typeface="Roboto"/>
                  <a:sym typeface="Roboto"/>
                </a:rPr>
                <a:t>Product Owner</a:t>
              </a:r>
              <a:endParaRPr sz="2300">
                <a:solidFill>
                  <a:srgbClr val="244357"/>
                </a:solidFill>
                <a:latin typeface="Roboto"/>
                <a:ea typeface="Roboto"/>
                <a:cs typeface="Roboto"/>
                <a:sym typeface="Roboto"/>
              </a:endParaRPr>
            </a:p>
            <a:p>
              <a:pPr marL="0" marR="0" lvl="0" indent="0" algn="ctr" rtl="0">
                <a:lnSpc>
                  <a:spcPct val="145000"/>
                </a:lnSpc>
                <a:spcBef>
                  <a:spcPts val="0"/>
                </a:spcBef>
                <a:spcAft>
                  <a:spcPts val="0"/>
                </a:spcAft>
                <a:buNone/>
              </a:pPr>
              <a:r>
                <a:rPr lang="en-US" sz="2300">
                  <a:solidFill>
                    <a:srgbClr val="244357"/>
                  </a:solidFill>
                  <a:latin typeface="Roboto"/>
                  <a:ea typeface="Roboto"/>
                  <a:cs typeface="Roboto"/>
                  <a:sym typeface="Roboto"/>
                </a:rPr>
                <a:t>CBORD</a:t>
              </a:r>
              <a:endParaRPr sz="2300">
                <a:solidFill>
                  <a:srgbClr val="244357"/>
                </a:solidFill>
                <a:latin typeface="Roboto"/>
                <a:ea typeface="Roboto"/>
                <a:cs typeface="Roboto"/>
                <a:sym typeface="Roboto"/>
              </a:endParaRPr>
            </a:p>
          </p:txBody>
        </p:sp>
      </p:grpSp>
      <p:grpSp>
        <p:nvGrpSpPr>
          <p:cNvPr id="427" name="Google Shape;427;p47"/>
          <p:cNvGrpSpPr/>
          <p:nvPr/>
        </p:nvGrpSpPr>
        <p:grpSpPr>
          <a:xfrm>
            <a:off x="9351225" y="6679660"/>
            <a:ext cx="3904300" cy="1099249"/>
            <a:chOff x="-86527" y="-85747"/>
            <a:chExt cx="5205733" cy="2282967"/>
          </a:xfrm>
        </p:grpSpPr>
        <p:sp>
          <p:nvSpPr>
            <p:cNvPr id="428" name="Google Shape;428;p47"/>
            <p:cNvSpPr txBox="1"/>
            <p:nvPr/>
          </p:nvSpPr>
          <p:spPr>
            <a:xfrm>
              <a:off x="-86527" y="-85747"/>
              <a:ext cx="5205600" cy="1299000"/>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3300">
                  <a:solidFill>
                    <a:srgbClr val="244357"/>
                  </a:solidFill>
                  <a:latin typeface="Roboto"/>
                  <a:ea typeface="Roboto"/>
                  <a:cs typeface="Roboto"/>
                  <a:sym typeface="Roboto"/>
                </a:rPr>
                <a:t>Angela Mason-Epper</a:t>
              </a:r>
              <a:endParaRPr>
                <a:solidFill>
                  <a:srgbClr val="244357"/>
                </a:solidFill>
              </a:endParaRPr>
            </a:p>
          </p:txBody>
        </p:sp>
        <p:sp>
          <p:nvSpPr>
            <p:cNvPr id="429" name="Google Shape;429;p47"/>
            <p:cNvSpPr txBox="1"/>
            <p:nvPr/>
          </p:nvSpPr>
          <p:spPr>
            <a:xfrm>
              <a:off x="6" y="1368020"/>
              <a:ext cx="5119200" cy="829200"/>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2300">
                  <a:solidFill>
                    <a:srgbClr val="244357"/>
                  </a:solidFill>
                  <a:latin typeface="Roboto"/>
                  <a:ea typeface="Roboto"/>
                  <a:cs typeface="Roboto"/>
                  <a:sym typeface="Roboto"/>
                </a:rPr>
                <a:t>Senior Product Instructor</a:t>
              </a:r>
              <a:endParaRPr sz="2300">
                <a:solidFill>
                  <a:srgbClr val="244357"/>
                </a:solidFill>
                <a:latin typeface="Roboto"/>
                <a:ea typeface="Roboto"/>
                <a:cs typeface="Roboto"/>
                <a:sym typeface="Roboto"/>
              </a:endParaRPr>
            </a:p>
            <a:p>
              <a:pPr marL="0" marR="0" lvl="0" indent="0" algn="ctr" rtl="0">
                <a:lnSpc>
                  <a:spcPct val="145000"/>
                </a:lnSpc>
                <a:spcBef>
                  <a:spcPts val="0"/>
                </a:spcBef>
                <a:spcAft>
                  <a:spcPts val="0"/>
                </a:spcAft>
                <a:buNone/>
              </a:pPr>
              <a:r>
                <a:rPr lang="en-US" sz="2300">
                  <a:solidFill>
                    <a:srgbClr val="244357"/>
                  </a:solidFill>
                  <a:latin typeface="Roboto"/>
                  <a:ea typeface="Roboto"/>
                  <a:cs typeface="Roboto"/>
                  <a:sym typeface="Roboto"/>
                </a:rPr>
                <a:t>CBORD</a:t>
              </a:r>
              <a:endParaRPr sz="2300">
                <a:solidFill>
                  <a:srgbClr val="244357"/>
                </a:solidFill>
                <a:latin typeface="Roboto"/>
                <a:ea typeface="Roboto"/>
                <a:cs typeface="Roboto"/>
                <a:sym typeface="Roboto"/>
              </a:endParaRPr>
            </a:p>
          </p:txBody>
        </p:sp>
      </p:grpSp>
      <p:grpSp>
        <p:nvGrpSpPr>
          <p:cNvPr id="430" name="Google Shape;430;p47"/>
          <p:cNvGrpSpPr/>
          <p:nvPr/>
        </p:nvGrpSpPr>
        <p:grpSpPr>
          <a:xfrm>
            <a:off x="1648756" y="535362"/>
            <a:ext cx="14836370" cy="1866265"/>
            <a:chOff x="0" y="-38100"/>
            <a:chExt cx="19781826" cy="2488354"/>
          </a:xfrm>
        </p:grpSpPr>
        <p:sp>
          <p:nvSpPr>
            <p:cNvPr id="431" name="Google Shape;431;p47"/>
            <p:cNvSpPr txBox="1"/>
            <p:nvPr/>
          </p:nvSpPr>
          <p:spPr>
            <a:xfrm>
              <a:off x="2627005" y="-38100"/>
              <a:ext cx="14527817" cy="1263485"/>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6076" b="1">
                  <a:solidFill>
                    <a:srgbClr val="244357"/>
                  </a:solidFill>
                  <a:latin typeface="Roboto Condensed"/>
                  <a:ea typeface="Roboto Condensed"/>
                  <a:cs typeface="Roboto Condensed"/>
                  <a:sym typeface="Roboto Condensed"/>
                </a:rPr>
                <a:t>PANELISTS</a:t>
              </a:r>
              <a:endParaRPr>
                <a:solidFill>
                  <a:srgbClr val="244357"/>
                </a:solidFill>
              </a:endParaRPr>
            </a:p>
          </p:txBody>
        </p:sp>
        <p:sp>
          <p:nvSpPr>
            <p:cNvPr id="432" name="Google Shape;432;p47"/>
            <p:cNvSpPr txBox="1"/>
            <p:nvPr/>
          </p:nvSpPr>
          <p:spPr>
            <a:xfrm>
              <a:off x="0" y="1306834"/>
              <a:ext cx="19781826" cy="1143420"/>
            </a:xfrm>
            <a:prstGeom prst="rect">
              <a:avLst/>
            </a:prstGeom>
            <a:noFill/>
            <a:ln>
              <a:noFill/>
            </a:ln>
          </p:spPr>
          <p:txBody>
            <a:bodyPr spcFirstLastPara="1" wrap="square" lIns="0" tIns="0" rIns="0" bIns="0" anchor="t" anchorCtr="0">
              <a:noAutofit/>
            </a:bodyPr>
            <a:lstStyle/>
            <a:p>
              <a:pPr marL="0" marR="0" lvl="0" indent="0" algn="ctr" rtl="0">
                <a:lnSpc>
                  <a:spcPct val="409388"/>
                </a:lnSpc>
                <a:spcBef>
                  <a:spcPts val="0"/>
                </a:spcBef>
                <a:spcAft>
                  <a:spcPts val="0"/>
                </a:spcAft>
                <a:buNone/>
              </a:pPr>
              <a:endParaRPr sz="1800">
                <a:solidFill>
                  <a:srgbClr val="244357"/>
                </a:solidFill>
                <a:latin typeface="Calibri"/>
                <a:ea typeface="Calibri"/>
                <a:cs typeface="Calibri"/>
                <a:sym typeface="Calibri"/>
              </a:endParaRPr>
            </a:p>
          </p:txBody>
        </p:sp>
      </p:grpSp>
      <p:grpSp>
        <p:nvGrpSpPr>
          <p:cNvPr id="433" name="Google Shape;433;p47"/>
          <p:cNvGrpSpPr/>
          <p:nvPr/>
        </p:nvGrpSpPr>
        <p:grpSpPr>
          <a:xfrm>
            <a:off x="828466" y="6672728"/>
            <a:ext cx="3839324" cy="1113087"/>
            <a:chOff x="0" y="-85725"/>
            <a:chExt cx="5119099" cy="1484117"/>
          </a:xfrm>
        </p:grpSpPr>
        <p:sp>
          <p:nvSpPr>
            <p:cNvPr id="434" name="Google Shape;434;p47"/>
            <p:cNvSpPr txBox="1"/>
            <p:nvPr/>
          </p:nvSpPr>
          <p:spPr>
            <a:xfrm>
              <a:off x="148522" y="-85725"/>
              <a:ext cx="4822056" cy="744823"/>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rgbClr val="244357"/>
                </a:solidFill>
                <a:latin typeface="Calibri"/>
                <a:ea typeface="Calibri"/>
                <a:cs typeface="Calibri"/>
                <a:sym typeface="Calibri"/>
              </a:endParaRPr>
            </a:p>
          </p:txBody>
        </p:sp>
        <p:sp>
          <p:nvSpPr>
            <p:cNvPr id="435" name="Google Shape;435;p47"/>
            <p:cNvSpPr txBox="1"/>
            <p:nvPr/>
          </p:nvSpPr>
          <p:spPr>
            <a:xfrm>
              <a:off x="0" y="867429"/>
              <a:ext cx="5119099" cy="530963"/>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2300">
                  <a:solidFill>
                    <a:srgbClr val="244357"/>
                  </a:solidFill>
                  <a:latin typeface="Roboto"/>
                  <a:ea typeface="Roboto"/>
                  <a:cs typeface="Roboto"/>
                  <a:sym typeface="Roboto"/>
                </a:rPr>
                <a:t>Clinical Lead</a:t>
              </a:r>
              <a:endParaRPr sz="2300">
                <a:solidFill>
                  <a:srgbClr val="244357"/>
                </a:solidFill>
                <a:latin typeface="Roboto"/>
                <a:ea typeface="Roboto"/>
                <a:cs typeface="Roboto"/>
                <a:sym typeface="Roboto"/>
              </a:endParaRPr>
            </a:p>
            <a:p>
              <a:pPr marL="0" marR="0" lvl="0" indent="0" algn="ctr" rtl="0">
                <a:lnSpc>
                  <a:spcPct val="145000"/>
                </a:lnSpc>
                <a:spcBef>
                  <a:spcPts val="0"/>
                </a:spcBef>
                <a:spcAft>
                  <a:spcPts val="0"/>
                </a:spcAft>
                <a:buNone/>
              </a:pPr>
              <a:r>
                <a:rPr lang="en-US" sz="2300">
                  <a:solidFill>
                    <a:srgbClr val="244357"/>
                  </a:solidFill>
                  <a:latin typeface="Roboto"/>
                  <a:ea typeface="Roboto"/>
                  <a:cs typeface="Roboto"/>
                  <a:sym typeface="Roboto"/>
                </a:rPr>
                <a:t>Ohio Health</a:t>
              </a:r>
              <a:endParaRPr>
                <a:solidFill>
                  <a:srgbClr val="244357"/>
                </a:solidFill>
              </a:endParaRPr>
            </a:p>
          </p:txBody>
        </p:sp>
      </p:grpSp>
      <p:pic>
        <p:nvPicPr>
          <p:cNvPr id="436" name="Google Shape;436;p47"/>
          <p:cNvPicPr preferRelativeResize="0"/>
          <p:nvPr/>
        </p:nvPicPr>
        <p:blipFill rotWithShape="1">
          <a:blip r:embed="rId3">
            <a:alphaModFix/>
          </a:blip>
          <a:srcRect/>
          <a:stretch/>
        </p:blipFill>
        <p:spPr>
          <a:xfrm>
            <a:off x="9632450" y="2118163"/>
            <a:ext cx="3705750" cy="3828500"/>
          </a:xfrm>
          <a:prstGeom prst="rect">
            <a:avLst/>
          </a:prstGeom>
          <a:noFill/>
          <a:ln>
            <a:noFill/>
          </a:ln>
        </p:spPr>
      </p:pic>
      <p:pic>
        <p:nvPicPr>
          <p:cNvPr id="437" name="Google Shape;437;p47"/>
          <p:cNvPicPr preferRelativeResize="0"/>
          <p:nvPr/>
        </p:nvPicPr>
        <p:blipFill rotWithShape="1">
          <a:blip r:embed="rId4">
            <a:alphaModFix/>
          </a:blip>
          <a:srcRect l="4606" r="20484"/>
          <a:stretch/>
        </p:blipFill>
        <p:spPr>
          <a:xfrm>
            <a:off x="13978800" y="2081911"/>
            <a:ext cx="3896256" cy="3901014"/>
          </a:xfrm>
          <a:prstGeom prst="rect">
            <a:avLst/>
          </a:prstGeom>
          <a:noFill/>
          <a:ln>
            <a:noFill/>
          </a:ln>
        </p:spPr>
      </p:pic>
      <p:sp>
        <p:nvSpPr>
          <p:cNvPr id="438" name="Google Shape;438;p47"/>
          <p:cNvSpPr txBox="1"/>
          <p:nvPr/>
        </p:nvSpPr>
        <p:spPr>
          <a:xfrm>
            <a:off x="266425" y="6658500"/>
            <a:ext cx="4662300" cy="625500"/>
          </a:xfrm>
          <a:prstGeom prst="rect">
            <a:avLst/>
          </a:prstGeom>
          <a:noFill/>
          <a:ln>
            <a:noFill/>
          </a:ln>
        </p:spPr>
        <p:txBody>
          <a:bodyPr spcFirstLastPara="1" wrap="square" lIns="91425" tIns="91425" rIns="91425" bIns="91425" anchor="t" anchorCtr="0">
            <a:noAutofit/>
          </a:bodyPr>
          <a:lstStyle/>
          <a:p>
            <a:pPr marL="0" lvl="0" indent="0" algn="ctr" rtl="0">
              <a:lnSpc>
                <a:spcPct val="145000"/>
              </a:lnSpc>
              <a:spcBef>
                <a:spcPts val="0"/>
              </a:spcBef>
              <a:spcAft>
                <a:spcPts val="0"/>
              </a:spcAft>
              <a:buNone/>
            </a:pPr>
            <a:r>
              <a:rPr lang="en-US" sz="3300">
                <a:solidFill>
                  <a:srgbClr val="244357"/>
                </a:solidFill>
                <a:latin typeface="Roboto"/>
                <a:ea typeface="Roboto"/>
                <a:cs typeface="Roboto"/>
                <a:sym typeface="Roboto"/>
              </a:rPr>
              <a:t>Megan Moore, BSN, RN</a:t>
            </a:r>
            <a:endParaRPr/>
          </a:p>
        </p:txBody>
      </p:sp>
      <p:pic>
        <p:nvPicPr>
          <p:cNvPr id="439" name="Google Shape;439;p47"/>
          <p:cNvPicPr preferRelativeResize="0"/>
          <p:nvPr/>
        </p:nvPicPr>
        <p:blipFill>
          <a:blip r:embed="rId5">
            <a:alphaModFix/>
          </a:blip>
          <a:stretch>
            <a:fillRect/>
          </a:stretch>
        </p:blipFill>
        <p:spPr>
          <a:xfrm>
            <a:off x="1566313" y="2204204"/>
            <a:ext cx="2363637" cy="3903446"/>
          </a:xfrm>
          <a:prstGeom prst="rect">
            <a:avLst/>
          </a:prstGeom>
          <a:noFill/>
          <a:ln>
            <a:noFill/>
          </a:ln>
        </p:spPr>
      </p:pic>
      <p:pic>
        <p:nvPicPr>
          <p:cNvPr id="440" name="Google Shape;440;p47"/>
          <p:cNvPicPr preferRelativeResize="0"/>
          <p:nvPr/>
        </p:nvPicPr>
        <p:blipFill>
          <a:blip r:embed="rId6">
            <a:alphaModFix/>
          </a:blip>
          <a:stretch>
            <a:fillRect/>
          </a:stretch>
        </p:blipFill>
        <p:spPr>
          <a:xfrm>
            <a:off x="5591712" y="2204204"/>
            <a:ext cx="2647950" cy="3771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166DFF"/>
        </a:solidFill>
        <a:effectLst/>
      </p:bgPr>
    </p:bg>
    <p:spTree>
      <p:nvGrpSpPr>
        <p:cNvPr id="1" name="Shape 448"/>
        <p:cNvGrpSpPr/>
        <p:nvPr/>
      </p:nvGrpSpPr>
      <p:grpSpPr>
        <a:xfrm>
          <a:off x="0" y="0"/>
          <a:ext cx="0" cy="0"/>
          <a:chOff x="0" y="0"/>
          <a:chExt cx="0" cy="0"/>
        </a:xfrm>
      </p:grpSpPr>
      <p:grpSp>
        <p:nvGrpSpPr>
          <p:cNvPr id="449" name="Google Shape;449;p48"/>
          <p:cNvGrpSpPr/>
          <p:nvPr/>
        </p:nvGrpSpPr>
        <p:grpSpPr>
          <a:xfrm>
            <a:off x="3641951" y="1067696"/>
            <a:ext cx="10820400" cy="6851650"/>
            <a:chOff x="0" y="-114300"/>
            <a:chExt cx="14427200" cy="9135533"/>
          </a:xfrm>
        </p:grpSpPr>
        <p:sp>
          <p:nvSpPr>
            <p:cNvPr id="450" name="Google Shape;450;p48"/>
            <p:cNvSpPr txBox="1"/>
            <p:nvPr/>
          </p:nvSpPr>
          <p:spPr>
            <a:xfrm>
              <a:off x="902427" y="3053292"/>
              <a:ext cx="12383851" cy="2098865"/>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5000">
                  <a:solidFill>
                    <a:srgbClr val="FFFFFF"/>
                  </a:solidFill>
                  <a:latin typeface="Roboto"/>
                  <a:ea typeface="Roboto"/>
                  <a:cs typeface="Roboto"/>
                  <a:sym typeface="Roboto"/>
                </a:rPr>
                <a:t>Where else is CBORD incorporating the principles of user-centered design?</a:t>
              </a:r>
              <a:endParaRPr>
                <a:solidFill>
                  <a:srgbClr val="FFFFFF"/>
                </a:solidFill>
              </a:endParaRPr>
            </a:p>
          </p:txBody>
        </p:sp>
        <p:sp>
          <p:nvSpPr>
            <p:cNvPr id="451" name="Google Shape;451;p48"/>
            <p:cNvSpPr txBox="1"/>
            <p:nvPr/>
          </p:nvSpPr>
          <p:spPr>
            <a:xfrm>
              <a:off x="2235966" y="-114300"/>
              <a:ext cx="9955269" cy="1037167"/>
            </a:xfrm>
            <a:prstGeom prst="rect">
              <a:avLst/>
            </a:prstGeom>
            <a:noFill/>
            <a:ln>
              <a:noFill/>
            </a:ln>
          </p:spPr>
          <p:txBody>
            <a:bodyPr spcFirstLastPara="1" wrap="square" lIns="0" tIns="0" rIns="0" bIns="0" anchor="t" anchorCtr="0">
              <a:noAutofit/>
            </a:bodyPr>
            <a:lstStyle/>
            <a:p>
              <a:pPr marL="0" marR="0" lvl="0" indent="0" algn="ctr" rtl="0">
                <a:lnSpc>
                  <a:spcPct val="370555"/>
                </a:lnSpc>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48"/>
            <p:cNvSpPr txBox="1"/>
            <p:nvPr/>
          </p:nvSpPr>
          <p:spPr>
            <a:xfrm>
              <a:off x="1354717" y="8275108"/>
              <a:ext cx="11479269" cy="746125"/>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48"/>
            <p:cNvSpPr/>
            <p:nvPr/>
          </p:nvSpPr>
          <p:spPr>
            <a:xfrm>
              <a:off x="0" y="1938867"/>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0" y="7217833"/>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48"/>
          <p:cNvSpPr txBox="1"/>
          <p:nvPr/>
        </p:nvSpPr>
        <p:spPr>
          <a:xfrm>
            <a:off x="3641951" y="7862196"/>
            <a:ext cx="10820400" cy="397032"/>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FFFFFF"/>
                </a:solidFill>
                <a:latin typeface="Arimo"/>
                <a:ea typeface="Arimo"/>
                <a:cs typeface="Arimo"/>
                <a:sym typeface="Arimo"/>
              </a:rPr>
              <a:t>Answering: Will Ryan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22"/>
          <p:cNvGrpSpPr/>
          <p:nvPr/>
        </p:nvGrpSpPr>
        <p:grpSpPr>
          <a:xfrm>
            <a:off x="13997509" y="6658501"/>
            <a:ext cx="3839324" cy="1113087"/>
            <a:chOff x="0" y="-85725"/>
            <a:chExt cx="5119099" cy="1484117"/>
          </a:xfrm>
        </p:grpSpPr>
        <p:sp>
          <p:nvSpPr>
            <p:cNvPr id="115" name="Google Shape;115;p22"/>
            <p:cNvSpPr txBox="1"/>
            <p:nvPr/>
          </p:nvSpPr>
          <p:spPr>
            <a:xfrm>
              <a:off x="148521" y="-85725"/>
              <a:ext cx="4822056" cy="764483"/>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3300" b="1">
                  <a:solidFill>
                    <a:srgbClr val="244357"/>
                  </a:solidFill>
                  <a:latin typeface="Calibri"/>
                  <a:ea typeface="Calibri"/>
                  <a:cs typeface="Calibri"/>
                  <a:sym typeface="Calibri"/>
                </a:rPr>
                <a:t>Will Ryan, Ph.D</a:t>
              </a:r>
              <a:endParaRPr b="1">
                <a:latin typeface="Calibri"/>
                <a:ea typeface="Calibri"/>
                <a:cs typeface="Calibri"/>
                <a:sym typeface="Calibri"/>
              </a:endParaRPr>
            </a:p>
          </p:txBody>
        </p:sp>
        <p:sp>
          <p:nvSpPr>
            <p:cNvPr id="116" name="Google Shape;116;p22"/>
            <p:cNvSpPr txBox="1"/>
            <p:nvPr/>
          </p:nvSpPr>
          <p:spPr>
            <a:xfrm>
              <a:off x="0" y="867429"/>
              <a:ext cx="5119099" cy="530963"/>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2300" dirty="0">
                  <a:solidFill>
                    <a:srgbClr val="244357"/>
                  </a:solidFill>
                  <a:latin typeface="Calibri"/>
                  <a:ea typeface="Calibri"/>
                  <a:cs typeface="Calibri"/>
                  <a:sym typeface="Calibri"/>
                </a:rPr>
                <a:t>Director of User Experience</a:t>
              </a:r>
              <a:endParaRPr sz="2300" dirty="0">
                <a:solidFill>
                  <a:srgbClr val="244357"/>
                </a:solidFill>
                <a:latin typeface="Calibri"/>
                <a:ea typeface="Calibri"/>
                <a:cs typeface="Calibri"/>
                <a:sym typeface="Calibri"/>
              </a:endParaRPr>
            </a:p>
            <a:p>
              <a:pPr marL="0" marR="0" lvl="0" indent="0" algn="ctr" rtl="0">
                <a:lnSpc>
                  <a:spcPct val="145000"/>
                </a:lnSpc>
                <a:spcBef>
                  <a:spcPts val="0"/>
                </a:spcBef>
                <a:spcAft>
                  <a:spcPts val="0"/>
                </a:spcAft>
                <a:buNone/>
              </a:pPr>
              <a:r>
                <a:rPr lang="en-US" sz="2300" dirty="0">
                  <a:solidFill>
                    <a:srgbClr val="244357"/>
                  </a:solidFill>
                  <a:latin typeface="Calibri"/>
                  <a:ea typeface="Calibri"/>
                  <a:cs typeface="Calibri"/>
                  <a:sym typeface="Calibri"/>
                </a:rPr>
                <a:t>CBORD</a:t>
              </a:r>
              <a:endParaRPr sz="2300" dirty="0">
                <a:solidFill>
                  <a:srgbClr val="244357"/>
                </a:solidFill>
                <a:latin typeface="Calibri"/>
                <a:ea typeface="Calibri"/>
                <a:cs typeface="Calibri"/>
                <a:sym typeface="Calibri"/>
              </a:endParaRPr>
            </a:p>
          </p:txBody>
        </p:sp>
      </p:grpSp>
      <p:grpSp>
        <p:nvGrpSpPr>
          <p:cNvPr id="117" name="Google Shape;117;p22"/>
          <p:cNvGrpSpPr/>
          <p:nvPr/>
        </p:nvGrpSpPr>
        <p:grpSpPr>
          <a:xfrm>
            <a:off x="5028464" y="6658501"/>
            <a:ext cx="3839400" cy="1068290"/>
            <a:chOff x="43267" y="-85725"/>
            <a:chExt cx="5119200" cy="1424387"/>
          </a:xfrm>
        </p:grpSpPr>
        <p:sp>
          <p:nvSpPr>
            <p:cNvPr id="118" name="Google Shape;118;p22"/>
            <p:cNvSpPr txBox="1"/>
            <p:nvPr/>
          </p:nvSpPr>
          <p:spPr>
            <a:xfrm>
              <a:off x="148521" y="-85725"/>
              <a:ext cx="4822056" cy="764483"/>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3300" b="1" dirty="0">
                  <a:solidFill>
                    <a:srgbClr val="244357"/>
                  </a:solidFill>
                  <a:latin typeface="Calibri"/>
                  <a:ea typeface="Calibri"/>
                  <a:cs typeface="Calibri"/>
                  <a:sym typeface="Calibri"/>
                </a:rPr>
                <a:t>Kate Klindt</a:t>
              </a:r>
              <a:endParaRPr b="1" dirty="0">
                <a:latin typeface="Calibri"/>
                <a:ea typeface="Calibri"/>
                <a:cs typeface="Calibri"/>
                <a:sym typeface="Calibri"/>
              </a:endParaRPr>
            </a:p>
          </p:txBody>
        </p:sp>
        <p:sp>
          <p:nvSpPr>
            <p:cNvPr id="119" name="Google Shape;119;p22"/>
            <p:cNvSpPr txBox="1"/>
            <p:nvPr/>
          </p:nvSpPr>
          <p:spPr>
            <a:xfrm>
              <a:off x="43267" y="807662"/>
              <a:ext cx="5119200" cy="531000"/>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2300" dirty="0">
                  <a:solidFill>
                    <a:srgbClr val="244357"/>
                  </a:solidFill>
                  <a:latin typeface="Calibri"/>
                  <a:ea typeface="Calibri"/>
                  <a:cs typeface="Calibri"/>
                  <a:sym typeface="Calibri"/>
                </a:rPr>
                <a:t>Product Owner</a:t>
              </a:r>
              <a:endParaRPr sz="2300" dirty="0">
                <a:solidFill>
                  <a:srgbClr val="244357"/>
                </a:solidFill>
                <a:latin typeface="Calibri"/>
                <a:ea typeface="Calibri"/>
                <a:cs typeface="Calibri"/>
                <a:sym typeface="Calibri"/>
              </a:endParaRPr>
            </a:p>
            <a:p>
              <a:pPr marL="0" marR="0" lvl="0" indent="0" algn="ctr" rtl="0">
                <a:lnSpc>
                  <a:spcPct val="145000"/>
                </a:lnSpc>
                <a:spcBef>
                  <a:spcPts val="0"/>
                </a:spcBef>
                <a:spcAft>
                  <a:spcPts val="0"/>
                </a:spcAft>
                <a:buNone/>
              </a:pPr>
              <a:r>
                <a:rPr lang="en-US" sz="2300" dirty="0">
                  <a:solidFill>
                    <a:srgbClr val="244357"/>
                  </a:solidFill>
                  <a:latin typeface="Calibri"/>
                  <a:ea typeface="Calibri"/>
                  <a:cs typeface="Calibri"/>
                  <a:sym typeface="Calibri"/>
                </a:rPr>
                <a:t>CBORD</a:t>
              </a:r>
              <a:endParaRPr sz="2300" dirty="0">
                <a:solidFill>
                  <a:srgbClr val="244357"/>
                </a:solidFill>
                <a:latin typeface="Calibri"/>
                <a:ea typeface="Calibri"/>
                <a:cs typeface="Calibri"/>
                <a:sym typeface="Calibri"/>
              </a:endParaRPr>
            </a:p>
          </p:txBody>
        </p:sp>
      </p:grpSp>
      <p:grpSp>
        <p:nvGrpSpPr>
          <p:cNvPr id="120" name="Google Shape;120;p22"/>
          <p:cNvGrpSpPr/>
          <p:nvPr/>
        </p:nvGrpSpPr>
        <p:grpSpPr>
          <a:xfrm>
            <a:off x="9306326" y="6656298"/>
            <a:ext cx="3839324" cy="903583"/>
            <a:chOff x="103795" y="-258106"/>
            <a:chExt cx="5119098" cy="2073866"/>
          </a:xfrm>
        </p:grpSpPr>
        <p:sp>
          <p:nvSpPr>
            <p:cNvPr id="121" name="Google Shape;121;p22"/>
            <p:cNvSpPr txBox="1"/>
            <p:nvPr/>
          </p:nvSpPr>
          <p:spPr>
            <a:xfrm>
              <a:off x="303793" y="-258106"/>
              <a:ext cx="4919100" cy="1370700"/>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3300" b="1" dirty="0">
                  <a:solidFill>
                    <a:srgbClr val="244357"/>
                  </a:solidFill>
                  <a:latin typeface="Calibri"/>
                  <a:ea typeface="Calibri"/>
                  <a:cs typeface="Calibri"/>
                  <a:sym typeface="Calibri"/>
                </a:rPr>
                <a:t>Angela Mason-Epper</a:t>
              </a:r>
              <a:endParaRPr b="1" dirty="0">
                <a:latin typeface="Calibri"/>
                <a:ea typeface="Calibri"/>
                <a:cs typeface="Calibri"/>
                <a:sym typeface="Calibri"/>
              </a:endParaRPr>
            </a:p>
          </p:txBody>
        </p:sp>
        <p:sp>
          <p:nvSpPr>
            <p:cNvPr id="122" name="Google Shape;122;p22"/>
            <p:cNvSpPr txBox="1"/>
            <p:nvPr/>
          </p:nvSpPr>
          <p:spPr>
            <a:xfrm>
              <a:off x="103795" y="1284798"/>
              <a:ext cx="5119098" cy="530962"/>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2300" dirty="0">
                  <a:solidFill>
                    <a:srgbClr val="244357"/>
                  </a:solidFill>
                  <a:latin typeface="Calibri"/>
                  <a:ea typeface="Calibri"/>
                  <a:cs typeface="Calibri"/>
                  <a:sym typeface="Calibri"/>
                </a:rPr>
                <a:t>Senior Product Instructor</a:t>
              </a:r>
              <a:endParaRPr sz="2300" dirty="0">
                <a:solidFill>
                  <a:srgbClr val="244357"/>
                </a:solidFill>
                <a:latin typeface="Calibri"/>
                <a:ea typeface="Calibri"/>
                <a:cs typeface="Calibri"/>
                <a:sym typeface="Calibri"/>
              </a:endParaRPr>
            </a:p>
            <a:p>
              <a:pPr marL="0" marR="0" lvl="0" indent="0" algn="ctr" rtl="0">
                <a:lnSpc>
                  <a:spcPct val="145000"/>
                </a:lnSpc>
                <a:spcBef>
                  <a:spcPts val="0"/>
                </a:spcBef>
                <a:spcAft>
                  <a:spcPts val="0"/>
                </a:spcAft>
                <a:buNone/>
              </a:pPr>
              <a:r>
                <a:rPr lang="en-US" sz="2300" dirty="0">
                  <a:solidFill>
                    <a:srgbClr val="244357"/>
                  </a:solidFill>
                  <a:latin typeface="Calibri"/>
                  <a:ea typeface="Calibri"/>
                  <a:cs typeface="Calibri"/>
                  <a:sym typeface="Calibri"/>
                </a:rPr>
                <a:t>CBORD</a:t>
              </a:r>
              <a:endParaRPr sz="2300" dirty="0">
                <a:solidFill>
                  <a:srgbClr val="244357"/>
                </a:solidFill>
                <a:latin typeface="Calibri"/>
                <a:ea typeface="Calibri"/>
                <a:cs typeface="Calibri"/>
                <a:sym typeface="Calibri"/>
              </a:endParaRPr>
            </a:p>
          </p:txBody>
        </p:sp>
      </p:grpSp>
      <p:grpSp>
        <p:nvGrpSpPr>
          <p:cNvPr id="123" name="Google Shape;123;p22"/>
          <p:cNvGrpSpPr/>
          <p:nvPr/>
        </p:nvGrpSpPr>
        <p:grpSpPr>
          <a:xfrm>
            <a:off x="1648756" y="535362"/>
            <a:ext cx="14836370" cy="1866265"/>
            <a:chOff x="0" y="-38100"/>
            <a:chExt cx="19781826" cy="2488354"/>
          </a:xfrm>
        </p:grpSpPr>
        <p:sp>
          <p:nvSpPr>
            <p:cNvPr id="124" name="Google Shape;124;p22"/>
            <p:cNvSpPr txBox="1"/>
            <p:nvPr/>
          </p:nvSpPr>
          <p:spPr>
            <a:xfrm>
              <a:off x="2627005" y="-38100"/>
              <a:ext cx="14527817" cy="1263485"/>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6076" b="1">
                  <a:solidFill>
                    <a:srgbClr val="244357"/>
                  </a:solidFill>
                  <a:latin typeface="Calibri"/>
                  <a:ea typeface="Calibri"/>
                  <a:cs typeface="Calibri"/>
                  <a:sym typeface="Calibri"/>
                </a:rPr>
                <a:t>PANELISTS</a:t>
              </a:r>
              <a:endParaRPr/>
            </a:p>
          </p:txBody>
        </p:sp>
        <p:sp>
          <p:nvSpPr>
            <p:cNvPr id="125" name="Google Shape;125;p22"/>
            <p:cNvSpPr txBox="1"/>
            <p:nvPr/>
          </p:nvSpPr>
          <p:spPr>
            <a:xfrm>
              <a:off x="0" y="1306834"/>
              <a:ext cx="19781826" cy="1143420"/>
            </a:xfrm>
            <a:prstGeom prst="rect">
              <a:avLst/>
            </a:prstGeom>
            <a:noFill/>
            <a:ln>
              <a:noFill/>
            </a:ln>
          </p:spPr>
          <p:txBody>
            <a:bodyPr spcFirstLastPara="1" wrap="square" lIns="0" tIns="0" rIns="0" bIns="0" anchor="t" anchorCtr="0">
              <a:noAutofit/>
            </a:bodyPr>
            <a:lstStyle/>
            <a:p>
              <a:pPr marL="0" marR="0" lvl="0" indent="0" algn="ctr" rtl="0">
                <a:lnSpc>
                  <a:spcPct val="4093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6" name="Google Shape;126;p22"/>
          <p:cNvGrpSpPr/>
          <p:nvPr/>
        </p:nvGrpSpPr>
        <p:grpSpPr>
          <a:xfrm>
            <a:off x="828466" y="6672728"/>
            <a:ext cx="3839324" cy="1113087"/>
            <a:chOff x="0" y="-85725"/>
            <a:chExt cx="5119099" cy="1484117"/>
          </a:xfrm>
        </p:grpSpPr>
        <p:sp>
          <p:nvSpPr>
            <p:cNvPr id="127" name="Google Shape;127;p22"/>
            <p:cNvSpPr txBox="1"/>
            <p:nvPr/>
          </p:nvSpPr>
          <p:spPr>
            <a:xfrm>
              <a:off x="148522" y="-85725"/>
              <a:ext cx="4822056" cy="744823"/>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22"/>
            <p:cNvSpPr txBox="1"/>
            <p:nvPr/>
          </p:nvSpPr>
          <p:spPr>
            <a:xfrm>
              <a:off x="0" y="867429"/>
              <a:ext cx="5119099" cy="530963"/>
            </a:xfrm>
            <a:prstGeom prst="rect">
              <a:avLst/>
            </a:prstGeom>
            <a:noFill/>
            <a:ln>
              <a:noFill/>
            </a:ln>
          </p:spPr>
          <p:txBody>
            <a:bodyPr spcFirstLastPara="1" wrap="square" lIns="0" tIns="0" rIns="0" bIns="0" anchor="t" anchorCtr="0">
              <a:noAutofit/>
            </a:bodyPr>
            <a:lstStyle/>
            <a:p>
              <a:pPr marL="0" marR="0" lvl="0" indent="0" algn="ctr" rtl="0">
                <a:lnSpc>
                  <a:spcPct val="145000"/>
                </a:lnSpc>
                <a:spcBef>
                  <a:spcPts val="0"/>
                </a:spcBef>
                <a:spcAft>
                  <a:spcPts val="0"/>
                </a:spcAft>
                <a:buNone/>
              </a:pPr>
              <a:r>
                <a:rPr lang="en-US" sz="2300" dirty="0">
                  <a:solidFill>
                    <a:srgbClr val="244357"/>
                  </a:solidFill>
                  <a:latin typeface="Calibri"/>
                  <a:ea typeface="Calibri"/>
                  <a:cs typeface="Calibri"/>
                  <a:sym typeface="Calibri"/>
                </a:rPr>
                <a:t>Clinical Nursing Lead</a:t>
              </a:r>
              <a:endParaRPr sz="2300" dirty="0">
                <a:solidFill>
                  <a:srgbClr val="244357"/>
                </a:solidFill>
                <a:latin typeface="Calibri"/>
                <a:ea typeface="Calibri"/>
                <a:cs typeface="Calibri"/>
                <a:sym typeface="Calibri"/>
              </a:endParaRPr>
            </a:p>
            <a:p>
              <a:pPr marL="0" marR="0" lvl="0" indent="0" algn="ctr" rtl="0">
                <a:lnSpc>
                  <a:spcPct val="145000"/>
                </a:lnSpc>
                <a:spcBef>
                  <a:spcPts val="0"/>
                </a:spcBef>
                <a:spcAft>
                  <a:spcPts val="0"/>
                </a:spcAft>
                <a:buNone/>
              </a:pPr>
              <a:r>
                <a:rPr lang="en-US" sz="2300" dirty="0">
                  <a:solidFill>
                    <a:srgbClr val="244357"/>
                  </a:solidFill>
                  <a:latin typeface="Calibri"/>
                  <a:ea typeface="Calibri"/>
                  <a:cs typeface="Calibri"/>
                  <a:sym typeface="Calibri"/>
                </a:rPr>
                <a:t>Ohio Health</a:t>
              </a:r>
              <a:endParaRPr sz="2300" dirty="0">
                <a:solidFill>
                  <a:srgbClr val="244357"/>
                </a:solidFill>
                <a:latin typeface="Calibri"/>
                <a:ea typeface="Calibri"/>
                <a:cs typeface="Calibri"/>
                <a:sym typeface="Calibri"/>
              </a:endParaRPr>
            </a:p>
            <a:p>
              <a:pPr marL="0" marR="0" lvl="0" indent="0" algn="ctr" rtl="0">
                <a:lnSpc>
                  <a:spcPct val="145000"/>
                </a:lnSpc>
                <a:spcBef>
                  <a:spcPts val="0"/>
                </a:spcBef>
                <a:spcAft>
                  <a:spcPts val="0"/>
                </a:spcAft>
                <a:buNone/>
              </a:pPr>
              <a:endParaRPr sz="2300" dirty="0">
                <a:solidFill>
                  <a:srgbClr val="244357"/>
                </a:solidFill>
                <a:latin typeface="Calibri"/>
                <a:ea typeface="Calibri"/>
                <a:cs typeface="Calibri"/>
                <a:sym typeface="Calibri"/>
              </a:endParaRPr>
            </a:p>
          </p:txBody>
        </p:sp>
      </p:grpSp>
      <p:pic>
        <p:nvPicPr>
          <p:cNvPr id="129" name="Google Shape;129;p22"/>
          <p:cNvPicPr preferRelativeResize="0"/>
          <p:nvPr/>
        </p:nvPicPr>
        <p:blipFill rotWithShape="1">
          <a:blip r:embed="rId3">
            <a:alphaModFix/>
          </a:blip>
          <a:srcRect l="5866" r="3872"/>
          <a:stretch/>
        </p:blipFill>
        <p:spPr>
          <a:xfrm>
            <a:off x="9654525" y="2428413"/>
            <a:ext cx="3296725" cy="3652450"/>
          </a:xfrm>
          <a:prstGeom prst="rect">
            <a:avLst/>
          </a:prstGeom>
          <a:noFill/>
          <a:ln>
            <a:noFill/>
          </a:ln>
        </p:spPr>
      </p:pic>
      <p:pic>
        <p:nvPicPr>
          <p:cNvPr id="130" name="Google Shape;130;p22"/>
          <p:cNvPicPr preferRelativeResize="0"/>
          <p:nvPr/>
        </p:nvPicPr>
        <p:blipFill rotWithShape="1">
          <a:blip r:embed="rId4">
            <a:alphaModFix/>
          </a:blip>
          <a:srcRect l="15711" r="22334" b="1009"/>
          <a:stretch/>
        </p:blipFill>
        <p:spPr>
          <a:xfrm>
            <a:off x="14246015" y="2434565"/>
            <a:ext cx="3092549" cy="3706025"/>
          </a:xfrm>
          <a:prstGeom prst="rect">
            <a:avLst/>
          </a:prstGeom>
          <a:noFill/>
          <a:ln>
            <a:noFill/>
          </a:ln>
        </p:spPr>
      </p:pic>
      <p:sp>
        <p:nvSpPr>
          <p:cNvPr id="131" name="Google Shape;131;p22"/>
          <p:cNvSpPr txBox="1"/>
          <p:nvPr/>
        </p:nvSpPr>
        <p:spPr>
          <a:xfrm>
            <a:off x="399650" y="6581250"/>
            <a:ext cx="4395900" cy="747300"/>
          </a:xfrm>
          <a:prstGeom prst="rect">
            <a:avLst/>
          </a:prstGeom>
          <a:noFill/>
          <a:ln>
            <a:noFill/>
          </a:ln>
        </p:spPr>
        <p:txBody>
          <a:bodyPr spcFirstLastPara="1" wrap="square" lIns="91425" tIns="91425" rIns="91425" bIns="91425" anchor="t" anchorCtr="0">
            <a:noAutofit/>
          </a:bodyPr>
          <a:lstStyle/>
          <a:p>
            <a:pPr marL="0" lvl="0" indent="0" algn="ctr" rtl="0">
              <a:lnSpc>
                <a:spcPct val="145000"/>
              </a:lnSpc>
              <a:spcBef>
                <a:spcPts val="0"/>
              </a:spcBef>
              <a:spcAft>
                <a:spcPts val="0"/>
              </a:spcAft>
              <a:buNone/>
            </a:pPr>
            <a:r>
              <a:rPr lang="en-US" sz="3300" b="1" dirty="0">
                <a:solidFill>
                  <a:srgbClr val="244357"/>
                </a:solidFill>
                <a:latin typeface="Calibri"/>
                <a:ea typeface="Calibri"/>
                <a:cs typeface="Calibri"/>
                <a:sym typeface="Calibri"/>
              </a:rPr>
              <a:t>Megan Moore, BSN, RN</a:t>
            </a:r>
            <a:endParaRPr b="1" dirty="0">
              <a:solidFill>
                <a:schemeClr val="dk1"/>
              </a:solidFill>
              <a:latin typeface="Calibri"/>
              <a:ea typeface="Calibri"/>
              <a:cs typeface="Calibri"/>
              <a:sym typeface="Calibri"/>
            </a:endParaRPr>
          </a:p>
        </p:txBody>
      </p:sp>
      <p:pic>
        <p:nvPicPr>
          <p:cNvPr id="132" name="Google Shape;132;p22"/>
          <p:cNvPicPr preferRelativeResize="0"/>
          <p:nvPr/>
        </p:nvPicPr>
        <p:blipFill rotWithShape="1">
          <a:blip r:embed="rId5">
            <a:alphaModFix/>
          </a:blip>
          <a:srcRect b="3372"/>
          <a:stretch/>
        </p:blipFill>
        <p:spPr>
          <a:xfrm>
            <a:off x="1566315" y="2368688"/>
            <a:ext cx="2363625" cy="3771902"/>
          </a:xfrm>
          <a:prstGeom prst="rect">
            <a:avLst/>
          </a:prstGeom>
          <a:noFill/>
          <a:ln>
            <a:noFill/>
          </a:ln>
        </p:spPr>
      </p:pic>
      <p:pic>
        <p:nvPicPr>
          <p:cNvPr id="133" name="Google Shape;133;p22"/>
          <p:cNvPicPr preferRelativeResize="0"/>
          <p:nvPr/>
        </p:nvPicPr>
        <p:blipFill>
          <a:blip r:embed="rId6">
            <a:alphaModFix/>
          </a:blip>
          <a:stretch>
            <a:fillRect/>
          </a:stretch>
        </p:blipFill>
        <p:spPr>
          <a:xfrm>
            <a:off x="5536568" y="2368688"/>
            <a:ext cx="2823192" cy="37719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166DFF"/>
        </a:solidFill>
        <a:effectLst/>
      </p:bgPr>
    </p:bg>
    <p:spTree>
      <p:nvGrpSpPr>
        <p:cNvPr id="1" name="Shape 460"/>
        <p:cNvGrpSpPr/>
        <p:nvPr/>
      </p:nvGrpSpPr>
      <p:grpSpPr>
        <a:xfrm>
          <a:off x="0" y="0"/>
          <a:ext cx="0" cy="0"/>
          <a:chOff x="0" y="0"/>
          <a:chExt cx="0" cy="0"/>
        </a:xfrm>
      </p:grpSpPr>
      <p:grpSp>
        <p:nvGrpSpPr>
          <p:cNvPr id="461" name="Google Shape;461;p49"/>
          <p:cNvGrpSpPr/>
          <p:nvPr/>
        </p:nvGrpSpPr>
        <p:grpSpPr>
          <a:xfrm>
            <a:off x="3825649" y="851479"/>
            <a:ext cx="10820400" cy="6851650"/>
            <a:chOff x="0" y="-114300"/>
            <a:chExt cx="14427200" cy="9135533"/>
          </a:xfrm>
        </p:grpSpPr>
        <p:sp>
          <p:nvSpPr>
            <p:cNvPr id="462" name="Google Shape;462;p49"/>
            <p:cNvSpPr txBox="1"/>
            <p:nvPr/>
          </p:nvSpPr>
          <p:spPr>
            <a:xfrm>
              <a:off x="902427" y="3053292"/>
              <a:ext cx="12383851" cy="2098865"/>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5000">
                  <a:solidFill>
                    <a:srgbClr val="FFFFFF"/>
                  </a:solidFill>
                  <a:latin typeface="Roboto"/>
                  <a:ea typeface="Roboto"/>
                  <a:cs typeface="Roboto"/>
                  <a:sym typeface="Roboto"/>
                </a:rPr>
                <a:t>Can the value of user-centered design be quantified?</a:t>
              </a:r>
              <a:endParaRPr>
                <a:solidFill>
                  <a:srgbClr val="FFFFFF"/>
                </a:solidFill>
              </a:endParaRPr>
            </a:p>
          </p:txBody>
        </p:sp>
        <p:sp>
          <p:nvSpPr>
            <p:cNvPr id="463" name="Google Shape;463;p49"/>
            <p:cNvSpPr txBox="1"/>
            <p:nvPr/>
          </p:nvSpPr>
          <p:spPr>
            <a:xfrm>
              <a:off x="2235966" y="-114300"/>
              <a:ext cx="9955269" cy="1037167"/>
            </a:xfrm>
            <a:prstGeom prst="rect">
              <a:avLst/>
            </a:prstGeom>
            <a:noFill/>
            <a:ln>
              <a:noFill/>
            </a:ln>
          </p:spPr>
          <p:txBody>
            <a:bodyPr spcFirstLastPara="1" wrap="square" lIns="0" tIns="0" rIns="0" bIns="0" anchor="t" anchorCtr="0">
              <a:noAutofit/>
            </a:bodyPr>
            <a:lstStyle/>
            <a:p>
              <a:pPr marL="0" marR="0" lvl="0" indent="0" algn="ctr" rtl="0">
                <a:lnSpc>
                  <a:spcPct val="370555"/>
                </a:lnSpc>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49"/>
            <p:cNvSpPr txBox="1"/>
            <p:nvPr/>
          </p:nvSpPr>
          <p:spPr>
            <a:xfrm>
              <a:off x="1354717" y="8275108"/>
              <a:ext cx="11479269" cy="746125"/>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49"/>
            <p:cNvSpPr/>
            <p:nvPr/>
          </p:nvSpPr>
          <p:spPr>
            <a:xfrm>
              <a:off x="0" y="1938867"/>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a:off x="0" y="7217833"/>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49"/>
          <p:cNvSpPr txBox="1"/>
          <p:nvPr/>
        </p:nvSpPr>
        <p:spPr>
          <a:xfrm>
            <a:off x="3641951" y="7862196"/>
            <a:ext cx="10820400" cy="415290"/>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FFFFFF"/>
                </a:solidFill>
                <a:latin typeface="Arimo"/>
                <a:ea typeface="Arimo"/>
                <a:cs typeface="Arimo"/>
                <a:sym typeface="Arimo"/>
              </a:rPr>
              <a:t>Answering: Will Ryan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166DFF"/>
        </a:solidFill>
        <a:effectLst/>
      </p:bgPr>
    </p:bg>
    <p:spTree>
      <p:nvGrpSpPr>
        <p:cNvPr id="1" name="Shape 475"/>
        <p:cNvGrpSpPr/>
        <p:nvPr/>
      </p:nvGrpSpPr>
      <p:grpSpPr>
        <a:xfrm>
          <a:off x="0" y="0"/>
          <a:ext cx="0" cy="0"/>
          <a:chOff x="0" y="0"/>
          <a:chExt cx="0" cy="0"/>
        </a:xfrm>
      </p:grpSpPr>
      <p:grpSp>
        <p:nvGrpSpPr>
          <p:cNvPr id="476" name="Google Shape;476;p50"/>
          <p:cNvGrpSpPr/>
          <p:nvPr/>
        </p:nvGrpSpPr>
        <p:grpSpPr>
          <a:xfrm>
            <a:off x="3641951" y="1462984"/>
            <a:ext cx="10820400" cy="6061075"/>
            <a:chOff x="0" y="-114300"/>
            <a:chExt cx="14427200" cy="8081433"/>
          </a:xfrm>
        </p:grpSpPr>
        <p:sp>
          <p:nvSpPr>
            <p:cNvPr id="477" name="Google Shape;477;p50"/>
            <p:cNvSpPr txBox="1"/>
            <p:nvPr/>
          </p:nvSpPr>
          <p:spPr>
            <a:xfrm>
              <a:off x="902426" y="3053292"/>
              <a:ext cx="12383851" cy="2094442"/>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5000">
                  <a:solidFill>
                    <a:srgbClr val="FFFFFF"/>
                  </a:solidFill>
                  <a:latin typeface="Roboto"/>
                  <a:ea typeface="Roboto"/>
                  <a:cs typeface="Roboto"/>
                  <a:sym typeface="Roboto"/>
                </a:rPr>
                <a:t>How do you implement the CBORD Patient app?</a:t>
              </a:r>
              <a:endParaRPr>
                <a:solidFill>
                  <a:srgbClr val="FFFFFF"/>
                </a:solidFill>
              </a:endParaRPr>
            </a:p>
          </p:txBody>
        </p:sp>
        <p:sp>
          <p:nvSpPr>
            <p:cNvPr id="478" name="Google Shape;478;p50"/>
            <p:cNvSpPr txBox="1"/>
            <p:nvPr/>
          </p:nvSpPr>
          <p:spPr>
            <a:xfrm>
              <a:off x="2235966" y="-114300"/>
              <a:ext cx="9955269" cy="1037167"/>
            </a:xfrm>
            <a:prstGeom prst="rect">
              <a:avLst/>
            </a:prstGeom>
            <a:noFill/>
            <a:ln>
              <a:noFill/>
            </a:ln>
          </p:spPr>
          <p:txBody>
            <a:bodyPr spcFirstLastPara="1" wrap="square" lIns="0" tIns="0" rIns="0" bIns="0" anchor="t" anchorCtr="0">
              <a:noAutofit/>
            </a:bodyPr>
            <a:lstStyle/>
            <a:p>
              <a:pPr marL="0" marR="0" lvl="0" indent="0" algn="ctr" rtl="0">
                <a:lnSpc>
                  <a:spcPct val="370555"/>
                </a:lnSpc>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50"/>
            <p:cNvSpPr txBox="1"/>
            <p:nvPr/>
          </p:nvSpPr>
          <p:spPr>
            <a:xfrm>
              <a:off x="1354717" y="7221008"/>
              <a:ext cx="11479269" cy="746125"/>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50"/>
            <p:cNvSpPr/>
            <p:nvPr/>
          </p:nvSpPr>
          <p:spPr>
            <a:xfrm>
              <a:off x="0" y="1938867"/>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0"/>
            <p:cNvSpPr/>
            <p:nvPr/>
          </p:nvSpPr>
          <p:spPr>
            <a:xfrm>
              <a:off x="0" y="6163733"/>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50"/>
          <p:cNvSpPr txBox="1"/>
          <p:nvPr/>
        </p:nvSpPr>
        <p:spPr>
          <a:xfrm>
            <a:off x="3641951" y="7862196"/>
            <a:ext cx="10820400" cy="415290"/>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FFFFFF"/>
                </a:solidFill>
                <a:latin typeface="Arimo"/>
                <a:ea typeface="Arimo"/>
                <a:cs typeface="Arimo"/>
                <a:sym typeface="Arimo"/>
              </a:rPr>
              <a:t>Answering: Angela Mason-Epper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166DFF"/>
        </a:solidFill>
        <a:effectLst/>
      </p:bgPr>
    </p:bg>
    <p:spTree>
      <p:nvGrpSpPr>
        <p:cNvPr id="1" name="Shape 486"/>
        <p:cNvGrpSpPr/>
        <p:nvPr/>
      </p:nvGrpSpPr>
      <p:grpSpPr>
        <a:xfrm>
          <a:off x="0" y="0"/>
          <a:ext cx="0" cy="0"/>
          <a:chOff x="0" y="0"/>
          <a:chExt cx="0" cy="0"/>
        </a:xfrm>
      </p:grpSpPr>
      <p:grpSp>
        <p:nvGrpSpPr>
          <p:cNvPr id="487" name="Google Shape;487;p51"/>
          <p:cNvGrpSpPr/>
          <p:nvPr/>
        </p:nvGrpSpPr>
        <p:grpSpPr>
          <a:xfrm>
            <a:off x="3840957" y="1539524"/>
            <a:ext cx="10820400" cy="6061075"/>
            <a:chOff x="0" y="-114300"/>
            <a:chExt cx="14427200" cy="8081433"/>
          </a:xfrm>
        </p:grpSpPr>
        <p:sp>
          <p:nvSpPr>
            <p:cNvPr id="488" name="Google Shape;488;p51"/>
            <p:cNvSpPr txBox="1"/>
            <p:nvPr/>
          </p:nvSpPr>
          <p:spPr>
            <a:xfrm>
              <a:off x="902424" y="2405000"/>
              <a:ext cx="12384000" cy="38244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5000">
                  <a:solidFill>
                    <a:srgbClr val="FFFFFF"/>
                  </a:solidFill>
                  <a:latin typeface="Roboto"/>
                  <a:ea typeface="Roboto"/>
                  <a:cs typeface="Roboto"/>
                  <a:sym typeface="Roboto"/>
                </a:rPr>
                <a:t>How are patients responding to the idea of using an app for meal-ordering?</a:t>
              </a:r>
              <a:endParaRPr>
                <a:solidFill>
                  <a:srgbClr val="FFFFFF"/>
                </a:solidFill>
              </a:endParaRPr>
            </a:p>
          </p:txBody>
        </p:sp>
        <p:sp>
          <p:nvSpPr>
            <p:cNvPr id="489" name="Google Shape;489;p51"/>
            <p:cNvSpPr txBox="1"/>
            <p:nvPr/>
          </p:nvSpPr>
          <p:spPr>
            <a:xfrm>
              <a:off x="2235966" y="-114300"/>
              <a:ext cx="9955269" cy="1037167"/>
            </a:xfrm>
            <a:prstGeom prst="rect">
              <a:avLst/>
            </a:prstGeom>
            <a:noFill/>
            <a:ln>
              <a:noFill/>
            </a:ln>
          </p:spPr>
          <p:txBody>
            <a:bodyPr spcFirstLastPara="1" wrap="square" lIns="0" tIns="0" rIns="0" bIns="0" anchor="t" anchorCtr="0">
              <a:noAutofit/>
            </a:bodyPr>
            <a:lstStyle/>
            <a:p>
              <a:pPr marL="0" marR="0" lvl="0" indent="0" algn="ctr" rtl="0">
                <a:lnSpc>
                  <a:spcPct val="370555"/>
                </a:lnSpc>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51"/>
            <p:cNvSpPr txBox="1"/>
            <p:nvPr/>
          </p:nvSpPr>
          <p:spPr>
            <a:xfrm>
              <a:off x="1354717" y="7221008"/>
              <a:ext cx="11479269" cy="746125"/>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51"/>
            <p:cNvSpPr/>
            <p:nvPr/>
          </p:nvSpPr>
          <p:spPr>
            <a:xfrm>
              <a:off x="0" y="1938867"/>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1"/>
            <p:cNvSpPr/>
            <p:nvPr/>
          </p:nvSpPr>
          <p:spPr>
            <a:xfrm>
              <a:off x="0" y="6163733"/>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51"/>
          <p:cNvSpPr txBox="1"/>
          <p:nvPr/>
        </p:nvSpPr>
        <p:spPr>
          <a:xfrm>
            <a:off x="3641951" y="7862196"/>
            <a:ext cx="10820400" cy="415290"/>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FFFFFF"/>
                </a:solidFill>
                <a:latin typeface="Arimo"/>
                <a:ea typeface="Arimo"/>
                <a:cs typeface="Arimo"/>
                <a:sym typeface="Arimo"/>
              </a:rPr>
              <a:t>Answering: Megan Moore, RN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166DFF"/>
        </a:solidFill>
        <a:effectLst/>
      </p:bgPr>
    </p:bg>
    <p:spTree>
      <p:nvGrpSpPr>
        <p:cNvPr id="1" name="Shape 501"/>
        <p:cNvGrpSpPr/>
        <p:nvPr/>
      </p:nvGrpSpPr>
      <p:grpSpPr>
        <a:xfrm>
          <a:off x="0" y="0"/>
          <a:ext cx="0" cy="0"/>
          <a:chOff x="0" y="0"/>
          <a:chExt cx="0" cy="0"/>
        </a:xfrm>
      </p:grpSpPr>
      <p:grpSp>
        <p:nvGrpSpPr>
          <p:cNvPr id="502" name="Google Shape;502;p52"/>
          <p:cNvGrpSpPr/>
          <p:nvPr/>
        </p:nvGrpSpPr>
        <p:grpSpPr>
          <a:xfrm>
            <a:off x="3641951" y="1067696"/>
            <a:ext cx="10820400" cy="6851650"/>
            <a:chOff x="0" y="-114300"/>
            <a:chExt cx="14427200" cy="9135533"/>
          </a:xfrm>
        </p:grpSpPr>
        <p:sp>
          <p:nvSpPr>
            <p:cNvPr id="503" name="Google Shape;503;p52"/>
            <p:cNvSpPr txBox="1"/>
            <p:nvPr/>
          </p:nvSpPr>
          <p:spPr>
            <a:xfrm>
              <a:off x="902426" y="3053292"/>
              <a:ext cx="12383851" cy="3148542"/>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5000">
                  <a:solidFill>
                    <a:srgbClr val="FFFFFF"/>
                  </a:solidFill>
                  <a:latin typeface="Roboto"/>
                  <a:ea typeface="Roboto"/>
                  <a:cs typeface="Roboto"/>
                  <a:sym typeface="Roboto"/>
                </a:rPr>
                <a:t>Who teaches patients and nursing about the CBORD Patient app?</a:t>
              </a:r>
              <a:endParaRPr>
                <a:solidFill>
                  <a:srgbClr val="FFFFFF"/>
                </a:solidFill>
              </a:endParaRPr>
            </a:p>
          </p:txBody>
        </p:sp>
        <p:sp>
          <p:nvSpPr>
            <p:cNvPr id="504" name="Google Shape;504;p52"/>
            <p:cNvSpPr txBox="1"/>
            <p:nvPr/>
          </p:nvSpPr>
          <p:spPr>
            <a:xfrm>
              <a:off x="2235966" y="-114300"/>
              <a:ext cx="9955269" cy="1037167"/>
            </a:xfrm>
            <a:prstGeom prst="rect">
              <a:avLst/>
            </a:prstGeom>
            <a:noFill/>
            <a:ln>
              <a:noFill/>
            </a:ln>
          </p:spPr>
          <p:txBody>
            <a:bodyPr spcFirstLastPara="1" wrap="square" lIns="0" tIns="0" rIns="0" bIns="0" anchor="t" anchorCtr="0">
              <a:noAutofit/>
            </a:bodyPr>
            <a:lstStyle/>
            <a:p>
              <a:pPr marL="0" marR="0" lvl="0" indent="0" algn="ctr" rtl="0">
                <a:lnSpc>
                  <a:spcPct val="370555"/>
                </a:lnSpc>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52"/>
            <p:cNvSpPr txBox="1"/>
            <p:nvPr/>
          </p:nvSpPr>
          <p:spPr>
            <a:xfrm>
              <a:off x="1354717" y="8275108"/>
              <a:ext cx="11479269" cy="746125"/>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52"/>
            <p:cNvSpPr/>
            <p:nvPr/>
          </p:nvSpPr>
          <p:spPr>
            <a:xfrm>
              <a:off x="0" y="1938867"/>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a:off x="0" y="7217833"/>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52"/>
          <p:cNvSpPr txBox="1"/>
          <p:nvPr/>
        </p:nvSpPr>
        <p:spPr>
          <a:xfrm>
            <a:off x="3641951" y="7862196"/>
            <a:ext cx="10820400" cy="415290"/>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FFFFFF"/>
                </a:solidFill>
                <a:latin typeface="Arimo"/>
                <a:ea typeface="Arimo"/>
                <a:cs typeface="Arimo"/>
                <a:sym typeface="Arimo"/>
              </a:rPr>
              <a:t>Answering: Angela Mason-Epper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166DFF"/>
        </a:solidFill>
        <a:effectLst/>
      </p:bgPr>
    </p:bg>
    <p:spTree>
      <p:nvGrpSpPr>
        <p:cNvPr id="1" name="Shape 512"/>
        <p:cNvGrpSpPr/>
        <p:nvPr/>
      </p:nvGrpSpPr>
      <p:grpSpPr>
        <a:xfrm>
          <a:off x="0" y="0"/>
          <a:ext cx="0" cy="0"/>
          <a:chOff x="0" y="0"/>
          <a:chExt cx="0" cy="0"/>
        </a:xfrm>
      </p:grpSpPr>
      <p:grpSp>
        <p:nvGrpSpPr>
          <p:cNvPr id="513" name="Google Shape;513;p53"/>
          <p:cNvGrpSpPr/>
          <p:nvPr/>
        </p:nvGrpSpPr>
        <p:grpSpPr>
          <a:xfrm>
            <a:off x="3641951" y="779566"/>
            <a:ext cx="10820400" cy="7642225"/>
            <a:chOff x="0" y="-114300"/>
            <a:chExt cx="14427200" cy="10189633"/>
          </a:xfrm>
        </p:grpSpPr>
        <p:sp>
          <p:nvSpPr>
            <p:cNvPr id="514" name="Google Shape;514;p53"/>
            <p:cNvSpPr txBox="1"/>
            <p:nvPr/>
          </p:nvSpPr>
          <p:spPr>
            <a:xfrm>
              <a:off x="902426" y="3053292"/>
              <a:ext cx="12383851" cy="4202642"/>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5000">
                  <a:solidFill>
                    <a:srgbClr val="FFFFFF"/>
                  </a:solidFill>
                  <a:latin typeface="Roboto"/>
                  <a:ea typeface="Roboto"/>
                  <a:cs typeface="Roboto"/>
                  <a:sym typeface="Roboto"/>
                </a:rPr>
                <a:t>What do patients like about the CBORD Patient app? What could be improved?</a:t>
              </a:r>
              <a:endParaRPr>
                <a:solidFill>
                  <a:srgbClr val="FFFFFF"/>
                </a:solidFill>
              </a:endParaRPr>
            </a:p>
          </p:txBody>
        </p:sp>
        <p:sp>
          <p:nvSpPr>
            <p:cNvPr id="515" name="Google Shape;515;p53"/>
            <p:cNvSpPr txBox="1"/>
            <p:nvPr/>
          </p:nvSpPr>
          <p:spPr>
            <a:xfrm>
              <a:off x="2235966" y="-114300"/>
              <a:ext cx="9955269" cy="1037167"/>
            </a:xfrm>
            <a:prstGeom prst="rect">
              <a:avLst/>
            </a:prstGeom>
            <a:noFill/>
            <a:ln>
              <a:noFill/>
            </a:ln>
          </p:spPr>
          <p:txBody>
            <a:bodyPr spcFirstLastPara="1" wrap="square" lIns="0" tIns="0" rIns="0" bIns="0" anchor="t" anchorCtr="0">
              <a:noAutofit/>
            </a:bodyPr>
            <a:lstStyle/>
            <a:p>
              <a:pPr marL="0" marR="0" lvl="0" indent="0" algn="ctr" rtl="0">
                <a:lnSpc>
                  <a:spcPct val="370555"/>
                </a:lnSpc>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53"/>
            <p:cNvSpPr txBox="1"/>
            <p:nvPr/>
          </p:nvSpPr>
          <p:spPr>
            <a:xfrm>
              <a:off x="1354717" y="9329208"/>
              <a:ext cx="11479269" cy="746125"/>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53"/>
            <p:cNvSpPr/>
            <p:nvPr/>
          </p:nvSpPr>
          <p:spPr>
            <a:xfrm>
              <a:off x="0" y="1938867"/>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3"/>
            <p:cNvSpPr/>
            <p:nvPr/>
          </p:nvSpPr>
          <p:spPr>
            <a:xfrm>
              <a:off x="0" y="8271933"/>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53"/>
          <p:cNvSpPr txBox="1"/>
          <p:nvPr/>
        </p:nvSpPr>
        <p:spPr>
          <a:xfrm>
            <a:off x="3641951" y="7862196"/>
            <a:ext cx="10820400" cy="415290"/>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FFFFFF"/>
                </a:solidFill>
                <a:latin typeface="Arimo"/>
                <a:ea typeface="Arimo"/>
                <a:cs typeface="Arimo"/>
                <a:sym typeface="Arimo"/>
              </a:rPr>
              <a:t>Answering: Megan Moore, RN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166DFF"/>
        </a:solidFill>
        <a:effectLst/>
      </p:bgPr>
    </p:bg>
    <p:spTree>
      <p:nvGrpSpPr>
        <p:cNvPr id="1" name="Shape 527"/>
        <p:cNvGrpSpPr/>
        <p:nvPr/>
      </p:nvGrpSpPr>
      <p:grpSpPr>
        <a:xfrm>
          <a:off x="0" y="0"/>
          <a:ext cx="0" cy="0"/>
          <a:chOff x="0" y="0"/>
          <a:chExt cx="0" cy="0"/>
        </a:xfrm>
      </p:grpSpPr>
      <p:grpSp>
        <p:nvGrpSpPr>
          <p:cNvPr id="528" name="Google Shape;528;p54"/>
          <p:cNvGrpSpPr/>
          <p:nvPr/>
        </p:nvGrpSpPr>
        <p:grpSpPr>
          <a:xfrm>
            <a:off x="3641951" y="1067696"/>
            <a:ext cx="10820400" cy="6851650"/>
            <a:chOff x="0" y="-114300"/>
            <a:chExt cx="14427200" cy="9135533"/>
          </a:xfrm>
        </p:grpSpPr>
        <p:sp>
          <p:nvSpPr>
            <p:cNvPr id="529" name="Google Shape;529;p54"/>
            <p:cNvSpPr txBox="1"/>
            <p:nvPr/>
          </p:nvSpPr>
          <p:spPr>
            <a:xfrm>
              <a:off x="902426" y="3053292"/>
              <a:ext cx="12383851" cy="3148542"/>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5000">
                  <a:solidFill>
                    <a:srgbClr val="FFFFFF"/>
                  </a:solidFill>
                  <a:latin typeface="Roboto"/>
                  <a:ea typeface="Roboto"/>
                  <a:cs typeface="Roboto"/>
                  <a:sym typeface="Roboto"/>
                </a:rPr>
                <a:t>What impact does this have on CBORD's Product roadmap?</a:t>
              </a:r>
              <a:endParaRPr>
                <a:solidFill>
                  <a:srgbClr val="FFFFFF"/>
                </a:solidFill>
              </a:endParaRPr>
            </a:p>
          </p:txBody>
        </p:sp>
        <p:sp>
          <p:nvSpPr>
            <p:cNvPr id="530" name="Google Shape;530;p54"/>
            <p:cNvSpPr txBox="1"/>
            <p:nvPr/>
          </p:nvSpPr>
          <p:spPr>
            <a:xfrm>
              <a:off x="2235966" y="-114300"/>
              <a:ext cx="9955269" cy="1037167"/>
            </a:xfrm>
            <a:prstGeom prst="rect">
              <a:avLst/>
            </a:prstGeom>
            <a:noFill/>
            <a:ln>
              <a:noFill/>
            </a:ln>
          </p:spPr>
          <p:txBody>
            <a:bodyPr spcFirstLastPara="1" wrap="square" lIns="0" tIns="0" rIns="0" bIns="0" anchor="t" anchorCtr="0">
              <a:noAutofit/>
            </a:bodyPr>
            <a:lstStyle/>
            <a:p>
              <a:pPr marL="0" marR="0" lvl="0" indent="0" algn="ctr" rtl="0">
                <a:lnSpc>
                  <a:spcPct val="370555"/>
                </a:lnSpc>
                <a:spcBef>
                  <a:spcPts val="0"/>
                </a:spcBef>
                <a:spcAft>
                  <a:spcPts val="0"/>
                </a:spcAft>
                <a:buNone/>
              </a:pPr>
              <a:endParaRPr sz="1800">
                <a:solidFill>
                  <a:srgbClr val="FFFFFF"/>
                </a:solidFill>
                <a:latin typeface="Calibri"/>
                <a:ea typeface="Calibri"/>
                <a:cs typeface="Calibri"/>
                <a:sym typeface="Calibri"/>
              </a:endParaRPr>
            </a:p>
          </p:txBody>
        </p:sp>
        <p:sp>
          <p:nvSpPr>
            <p:cNvPr id="531" name="Google Shape;531;p54"/>
            <p:cNvSpPr txBox="1"/>
            <p:nvPr/>
          </p:nvSpPr>
          <p:spPr>
            <a:xfrm>
              <a:off x="1354717" y="8275108"/>
              <a:ext cx="11479269" cy="746125"/>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rgbClr val="FFFFFF"/>
                </a:solidFill>
                <a:latin typeface="Calibri"/>
                <a:ea typeface="Calibri"/>
                <a:cs typeface="Calibri"/>
                <a:sym typeface="Calibri"/>
              </a:endParaRPr>
            </a:p>
          </p:txBody>
        </p:sp>
        <p:sp>
          <p:nvSpPr>
            <p:cNvPr id="532" name="Google Shape;532;p54"/>
            <p:cNvSpPr/>
            <p:nvPr/>
          </p:nvSpPr>
          <p:spPr>
            <a:xfrm>
              <a:off x="0" y="1938867"/>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33" name="Google Shape;533;p54"/>
            <p:cNvSpPr/>
            <p:nvPr/>
          </p:nvSpPr>
          <p:spPr>
            <a:xfrm>
              <a:off x="0" y="7217833"/>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534" name="Google Shape;534;p54"/>
          <p:cNvSpPr txBox="1"/>
          <p:nvPr/>
        </p:nvSpPr>
        <p:spPr>
          <a:xfrm>
            <a:off x="3641951" y="7862196"/>
            <a:ext cx="10820400" cy="415290"/>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FFFFFF"/>
                </a:solidFill>
                <a:latin typeface="Arimo"/>
                <a:ea typeface="Arimo"/>
                <a:cs typeface="Arimo"/>
                <a:sym typeface="Arimo"/>
              </a:rPr>
              <a:t>Answering: Kate Klindt</a:t>
            </a:r>
            <a:endParaRPr>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166DFF"/>
        </a:solidFill>
        <a:effectLst/>
      </p:bgPr>
    </p:bg>
    <p:spTree>
      <p:nvGrpSpPr>
        <p:cNvPr id="1" name="Shape 538"/>
        <p:cNvGrpSpPr/>
        <p:nvPr/>
      </p:nvGrpSpPr>
      <p:grpSpPr>
        <a:xfrm>
          <a:off x="0" y="0"/>
          <a:ext cx="0" cy="0"/>
          <a:chOff x="0" y="0"/>
          <a:chExt cx="0" cy="0"/>
        </a:xfrm>
      </p:grpSpPr>
      <p:grpSp>
        <p:nvGrpSpPr>
          <p:cNvPr id="539" name="Google Shape;539;p55"/>
          <p:cNvGrpSpPr/>
          <p:nvPr/>
        </p:nvGrpSpPr>
        <p:grpSpPr>
          <a:xfrm>
            <a:off x="3641951" y="1462984"/>
            <a:ext cx="10820400" cy="6061075"/>
            <a:chOff x="0" y="-114300"/>
            <a:chExt cx="14427200" cy="8081433"/>
          </a:xfrm>
        </p:grpSpPr>
        <p:sp>
          <p:nvSpPr>
            <p:cNvPr id="540" name="Google Shape;540;p55"/>
            <p:cNvSpPr txBox="1"/>
            <p:nvPr/>
          </p:nvSpPr>
          <p:spPr>
            <a:xfrm>
              <a:off x="597398" y="3053288"/>
              <a:ext cx="13055100" cy="20943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5000">
                  <a:solidFill>
                    <a:srgbClr val="FFFFFF"/>
                  </a:solidFill>
                  <a:latin typeface="Roboto"/>
                  <a:ea typeface="Roboto"/>
                  <a:cs typeface="Roboto"/>
                  <a:sym typeface="Roboto"/>
                </a:rPr>
                <a:t>What can we expect at CBORD’s User Group Conference this year?</a:t>
              </a:r>
              <a:endParaRPr>
                <a:solidFill>
                  <a:srgbClr val="FFFFFF"/>
                </a:solidFill>
              </a:endParaRPr>
            </a:p>
          </p:txBody>
        </p:sp>
        <p:sp>
          <p:nvSpPr>
            <p:cNvPr id="541" name="Google Shape;541;p55"/>
            <p:cNvSpPr txBox="1"/>
            <p:nvPr/>
          </p:nvSpPr>
          <p:spPr>
            <a:xfrm>
              <a:off x="2235966" y="-114300"/>
              <a:ext cx="9955269" cy="1037167"/>
            </a:xfrm>
            <a:prstGeom prst="rect">
              <a:avLst/>
            </a:prstGeom>
            <a:noFill/>
            <a:ln>
              <a:noFill/>
            </a:ln>
          </p:spPr>
          <p:txBody>
            <a:bodyPr spcFirstLastPara="1" wrap="square" lIns="0" tIns="0" rIns="0" bIns="0" anchor="t" anchorCtr="0">
              <a:noAutofit/>
            </a:bodyPr>
            <a:lstStyle/>
            <a:p>
              <a:pPr marL="0" marR="0" lvl="0" indent="0" algn="ctr" rtl="0">
                <a:lnSpc>
                  <a:spcPct val="370555"/>
                </a:lnSpc>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55"/>
            <p:cNvSpPr txBox="1"/>
            <p:nvPr/>
          </p:nvSpPr>
          <p:spPr>
            <a:xfrm>
              <a:off x="1354717" y="7221008"/>
              <a:ext cx="11479269" cy="746125"/>
            </a:xfrm>
            <a:prstGeom prst="rect">
              <a:avLst/>
            </a:prstGeom>
            <a:noFill/>
            <a:ln>
              <a:noFill/>
            </a:ln>
          </p:spPr>
          <p:txBody>
            <a:bodyPr spcFirstLastPara="1" wrap="square" lIns="0" tIns="0" rIns="0" bIns="0" anchor="t" anchorCtr="0">
              <a:noAutofit/>
            </a:bodyPr>
            <a:lstStyle/>
            <a:p>
              <a:pPr marL="0" marR="0" lvl="0" indent="0" algn="ctr" rtl="0">
                <a:lnSpc>
                  <a:spcPct val="265833"/>
                </a:lnSpc>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55"/>
            <p:cNvSpPr/>
            <p:nvPr/>
          </p:nvSpPr>
          <p:spPr>
            <a:xfrm>
              <a:off x="0" y="1938867"/>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p:nvPr/>
          </p:nvSpPr>
          <p:spPr>
            <a:xfrm>
              <a:off x="0" y="6163733"/>
              <a:ext cx="14427200" cy="127000"/>
            </a:xfrm>
            <a:prstGeom prst="rect">
              <a:avLst/>
            </a:prstGeom>
            <a:solidFill>
              <a:srgbClr val="F2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55"/>
          <p:cNvSpPr txBox="1"/>
          <p:nvPr/>
        </p:nvSpPr>
        <p:spPr>
          <a:xfrm>
            <a:off x="3641951" y="7862196"/>
            <a:ext cx="10820400" cy="415290"/>
          </a:xfrm>
          <a:prstGeom prst="rect">
            <a:avLst/>
          </a:prstGeom>
          <a:noFill/>
          <a:ln>
            <a:noFill/>
          </a:ln>
        </p:spPr>
        <p:txBody>
          <a:bodyPr spcFirstLastPara="1" wrap="square" lIns="0" tIns="0" rIns="0" bIns="0" anchor="t" anchorCtr="0">
            <a:noAutofit/>
          </a:bodyPr>
          <a:lstStyle/>
          <a:p>
            <a:pPr marL="0" marR="0" lvl="0" indent="0" algn="ctr" rtl="0">
              <a:lnSpc>
                <a:spcPct val="139958"/>
              </a:lnSpc>
              <a:spcBef>
                <a:spcPts val="0"/>
              </a:spcBef>
              <a:spcAft>
                <a:spcPts val="0"/>
              </a:spcAft>
              <a:buNone/>
            </a:pPr>
            <a:r>
              <a:rPr lang="en-US" sz="2400">
                <a:solidFill>
                  <a:srgbClr val="FFFFFF"/>
                </a:solidFill>
                <a:latin typeface="Arimo"/>
                <a:ea typeface="Arimo"/>
                <a:cs typeface="Arimo"/>
                <a:sym typeface="Arimo"/>
              </a:rPr>
              <a:t>Answering: Will Ryan and Kate Klindt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553"/>
        <p:cNvGrpSpPr/>
        <p:nvPr/>
      </p:nvGrpSpPr>
      <p:grpSpPr>
        <a:xfrm>
          <a:off x="0" y="0"/>
          <a:ext cx="0" cy="0"/>
          <a:chOff x="0" y="0"/>
          <a:chExt cx="0" cy="0"/>
        </a:xfrm>
      </p:grpSpPr>
      <p:pic>
        <p:nvPicPr>
          <p:cNvPr id="554" name="Google Shape;554;p56"/>
          <p:cNvPicPr preferRelativeResize="0"/>
          <p:nvPr/>
        </p:nvPicPr>
        <p:blipFill rotWithShape="1">
          <a:blip r:embed="rId3">
            <a:alphaModFix/>
          </a:blip>
          <a:srcRect/>
          <a:stretch/>
        </p:blipFill>
        <p:spPr>
          <a:xfrm>
            <a:off x="8937340" y="1775748"/>
            <a:ext cx="8164112" cy="8229600"/>
          </a:xfrm>
          <a:prstGeom prst="rect">
            <a:avLst/>
          </a:prstGeom>
          <a:noFill/>
          <a:ln>
            <a:noFill/>
          </a:ln>
        </p:spPr>
      </p:pic>
      <p:sp>
        <p:nvSpPr>
          <p:cNvPr id="555" name="Google Shape;555;p56"/>
          <p:cNvSpPr txBox="1"/>
          <p:nvPr/>
        </p:nvSpPr>
        <p:spPr>
          <a:xfrm>
            <a:off x="1573000" y="786750"/>
            <a:ext cx="7571100" cy="87135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Will Gelder</a:t>
            </a:r>
            <a:endParaRPr sz="2400">
              <a:solidFill>
                <a:srgbClr val="244357"/>
              </a:solidFill>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wag@cbord.com</a:t>
            </a:r>
            <a:endParaRPr sz="2400">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endParaRPr sz="2400">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Brandon Moore</a:t>
            </a:r>
            <a:br>
              <a:rPr lang="en-US" sz="2400">
                <a:solidFill>
                  <a:srgbClr val="244357"/>
                </a:solidFill>
                <a:latin typeface="Arimo"/>
                <a:ea typeface="Arimo"/>
                <a:cs typeface="Arimo"/>
                <a:sym typeface="Arimo"/>
              </a:rPr>
            </a:br>
            <a:r>
              <a:rPr lang="en-US" sz="2400">
                <a:solidFill>
                  <a:srgbClr val="244357"/>
                </a:solidFill>
                <a:latin typeface="Arimo"/>
                <a:ea typeface="Arimo"/>
                <a:cs typeface="Arimo"/>
                <a:sym typeface="Arimo"/>
              </a:rPr>
              <a:t>bcm@cbord.com</a:t>
            </a:r>
            <a:br>
              <a:rPr lang="en-US" sz="2400">
                <a:solidFill>
                  <a:srgbClr val="244357"/>
                </a:solidFill>
                <a:latin typeface="Arimo"/>
                <a:ea typeface="Arimo"/>
                <a:cs typeface="Arimo"/>
                <a:sym typeface="Arimo"/>
              </a:rPr>
            </a:br>
            <a:endParaRPr sz="2400">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Clare Hicks,</a:t>
            </a:r>
            <a:endParaRPr sz="2400">
              <a:solidFill>
                <a:srgbClr val="244357"/>
              </a:solidFill>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cmh2@cbord.com</a:t>
            </a:r>
            <a:endParaRPr sz="2400">
              <a:solidFill>
                <a:srgbClr val="244357"/>
              </a:solidFill>
            </a:endParaRPr>
          </a:p>
          <a:p>
            <a:pPr marL="0" marR="0" lvl="0" indent="0" algn="l" rtl="0">
              <a:lnSpc>
                <a:spcPct val="140000"/>
              </a:lnSpc>
              <a:spcBef>
                <a:spcPts val="0"/>
              </a:spcBef>
              <a:spcAft>
                <a:spcPts val="0"/>
              </a:spcAft>
              <a:buNone/>
            </a:pPr>
            <a:endParaRPr sz="2400">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Kate Klindt, Product Owner</a:t>
            </a:r>
            <a:endParaRPr sz="2400">
              <a:solidFill>
                <a:srgbClr val="244357"/>
              </a:solidFill>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klk@cbord.com</a:t>
            </a:r>
            <a:endParaRPr sz="2400">
              <a:solidFill>
                <a:srgbClr val="244357"/>
              </a:solidFill>
            </a:endParaRPr>
          </a:p>
          <a:p>
            <a:pPr marL="0" marR="0" lvl="0" indent="0" algn="l" rtl="0">
              <a:lnSpc>
                <a:spcPct val="140000"/>
              </a:lnSpc>
              <a:spcBef>
                <a:spcPts val="0"/>
              </a:spcBef>
              <a:spcAft>
                <a:spcPts val="0"/>
              </a:spcAft>
              <a:buNone/>
            </a:pPr>
            <a:endParaRPr sz="2400">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Angela Mason-Epper</a:t>
            </a:r>
            <a:endParaRPr sz="2400">
              <a:solidFill>
                <a:srgbClr val="244357"/>
              </a:solidFill>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alm@cbord.com</a:t>
            </a:r>
            <a:endParaRPr sz="2400">
              <a:solidFill>
                <a:srgbClr val="244357"/>
              </a:solidFill>
            </a:endParaRPr>
          </a:p>
          <a:p>
            <a:pPr marL="0" marR="0" lvl="0" indent="0" algn="l" rtl="0">
              <a:lnSpc>
                <a:spcPct val="140000"/>
              </a:lnSpc>
              <a:spcBef>
                <a:spcPts val="0"/>
              </a:spcBef>
              <a:spcAft>
                <a:spcPts val="0"/>
              </a:spcAft>
              <a:buNone/>
            </a:pPr>
            <a:endParaRPr sz="2400">
              <a:solidFill>
                <a:srgbClr val="244357"/>
              </a:solidFill>
              <a:latin typeface="Arimo"/>
              <a:ea typeface="Arimo"/>
              <a:cs typeface="Arimo"/>
              <a:sym typeface="Arimo"/>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Will Ryan</a:t>
            </a:r>
            <a:endParaRPr sz="2400">
              <a:solidFill>
                <a:srgbClr val="244357"/>
              </a:solidFill>
            </a:endParaRPr>
          </a:p>
          <a:p>
            <a:pPr marL="0" marR="0" lvl="0" indent="0" algn="l" rtl="0">
              <a:lnSpc>
                <a:spcPct val="140000"/>
              </a:lnSpc>
              <a:spcBef>
                <a:spcPts val="0"/>
              </a:spcBef>
              <a:spcAft>
                <a:spcPts val="0"/>
              </a:spcAft>
              <a:buNone/>
            </a:pPr>
            <a:r>
              <a:rPr lang="en-US" sz="2400">
                <a:solidFill>
                  <a:srgbClr val="244357"/>
                </a:solidFill>
                <a:latin typeface="Arimo"/>
                <a:ea typeface="Arimo"/>
                <a:cs typeface="Arimo"/>
                <a:sym typeface="Arimo"/>
              </a:rPr>
              <a:t>wnr@cbord.com</a:t>
            </a:r>
            <a:endParaRPr sz="2400">
              <a:solidFill>
                <a:srgbClr val="244357"/>
              </a:solidFill>
            </a:endParaRPr>
          </a:p>
        </p:txBody>
      </p:sp>
      <p:sp>
        <p:nvSpPr>
          <p:cNvPr id="556" name="Google Shape;556;p56"/>
          <p:cNvSpPr txBox="1"/>
          <p:nvPr/>
        </p:nvSpPr>
        <p:spPr>
          <a:xfrm>
            <a:off x="10900060" y="84137"/>
            <a:ext cx="4968605" cy="1123315"/>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6400" b="1">
                <a:solidFill>
                  <a:srgbClr val="244357"/>
                </a:solidFill>
                <a:latin typeface="Arimo"/>
                <a:ea typeface="Arimo"/>
                <a:cs typeface="Arimo"/>
                <a:sym typeface="Arimo"/>
              </a:rPr>
              <a:t>Contact Us</a:t>
            </a:r>
            <a:endParaRPr>
              <a:solidFill>
                <a:srgbClr val="244357"/>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18288000" cy="59055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6350" cap="flat" cmpd="sng">
            <a:noFill/>
            <a:prstDash val="solid"/>
            <a:round/>
            <a:headEnd type="none" w="med" len="med"/>
            <a:tailEnd type="none" w="med" len="med"/>
          </a:ln>
          <a:effectLst/>
        </p:spPr>
        <p:txBody>
          <a:bodyPr rtlCol="0" anchor="ctr"/>
          <a:lstStyle/>
          <a:p>
            <a:pPr algn="ctr"/>
            <a:endParaRPr lang="en-US" sz="3600" dirty="0"/>
          </a:p>
        </p:txBody>
      </p:sp>
      <p:grpSp>
        <p:nvGrpSpPr>
          <p:cNvPr id="32" name="Group 31"/>
          <p:cNvGrpSpPr/>
          <p:nvPr/>
        </p:nvGrpSpPr>
        <p:grpSpPr>
          <a:xfrm>
            <a:off x="6858000" y="6667501"/>
            <a:ext cx="5791200" cy="609600"/>
            <a:chOff x="3429000" y="3257550"/>
            <a:chExt cx="2895600" cy="304800"/>
          </a:xfrm>
        </p:grpSpPr>
        <p:sp>
          <p:nvSpPr>
            <p:cNvPr id="8" name="Rounded Rectangle 7"/>
            <p:cNvSpPr/>
            <p:nvPr/>
          </p:nvSpPr>
          <p:spPr>
            <a:xfrm>
              <a:off x="3429000" y="3257550"/>
              <a:ext cx="304800" cy="3048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Calibri" panose="020F0502020204030204" pitchFamily="34" charset="0"/>
                <a:cs typeface="Calibri" panose="020F0502020204030204" pitchFamily="34" charset="0"/>
              </a:endParaRPr>
            </a:p>
          </p:txBody>
        </p:sp>
        <p:sp>
          <p:nvSpPr>
            <p:cNvPr id="25" name="Rectangle 24"/>
            <p:cNvSpPr/>
            <p:nvPr/>
          </p:nvSpPr>
          <p:spPr>
            <a:xfrm>
              <a:off x="3962401" y="3280634"/>
              <a:ext cx="2362199" cy="230833"/>
            </a:xfrm>
            <a:prstGeom prst="rect">
              <a:avLst/>
            </a:prstGeom>
            <a:noFill/>
          </p:spPr>
          <p:txBody>
            <a:bodyPr wrap="square" anchor="ctr">
              <a:spAutoFit/>
            </a:bodyPr>
            <a:lstStyle/>
            <a:p>
              <a:r>
                <a:rPr lang="ms-MY" sz="2400" dirty="0">
                  <a:solidFill>
                    <a:schemeClr val="tx1">
                      <a:lumMod val="65000"/>
                      <a:lumOff val="35000"/>
                    </a:schemeClr>
                  </a:solidFill>
                  <a:latin typeface="Calibri" panose="020F0502020204030204" pitchFamily="34" charset="0"/>
                  <a:cs typeface="Calibri" panose="020F0502020204030204" pitchFamily="34" charset="0"/>
                </a:rPr>
                <a:t>607.330.3922</a:t>
              </a:r>
            </a:p>
          </p:txBody>
        </p:sp>
      </p:grpSp>
      <p:grpSp>
        <p:nvGrpSpPr>
          <p:cNvPr id="33" name="Group 32"/>
          <p:cNvGrpSpPr/>
          <p:nvPr/>
        </p:nvGrpSpPr>
        <p:grpSpPr>
          <a:xfrm>
            <a:off x="6858000" y="7534279"/>
            <a:ext cx="5791200" cy="609600"/>
            <a:chOff x="3429000" y="3638550"/>
            <a:chExt cx="2895600" cy="304800"/>
          </a:xfrm>
        </p:grpSpPr>
        <p:sp>
          <p:nvSpPr>
            <p:cNvPr id="14" name="Rounded Rectangle 6"/>
            <p:cNvSpPr/>
            <p:nvPr/>
          </p:nvSpPr>
          <p:spPr>
            <a:xfrm>
              <a:off x="3429000" y="3638550"/>
              <a:ext cx="304800" cy="3048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Calibri" panose="020F0502020204030204" pitchFamily="34" charset="0"/>
                <a:cs typeface="Calibri" panose="020F0502020204030204" pitchFamily="34" charset="0"/>
              </a:endParaRPr>
            </a:p>
          </p:txBody>
        </p:sp>
        <p:sp>
          <p:nvSpPr>
            <p:cNvPr id="26" name="Rectangle 25"/>
            <p:cNvSpPr/>
            <p:nvPr/>
          </p:nvSpPr>
          <p:spPr>
            <a:xfrm>
              <a:off x="3962401" y="3661634"/>
              <a:ext cx="2362199" cy="230833"/>
            </a:xfrm>
            <a:prstGeom prst="rect">
              <a:avLst/>
            </a:prstGeom>
            <a:noFill/>
          </p:spPr>
          <p:txBody>
            <a:bodyPr wrap="square" anchor="ctr">
              <a:spAutoFit/>
            </a:bodyPr>
            <a:lstStyle/>
            <a:p>
              <a:r>
                <a:rPr lang="ms-MY" sz="2400" dirty="0">
                  <a:solidFill>
                    <a:schemeClr val="tx1">
                      <a:lumMod val="65000"/>
                      <a:lumOff val="35000"/>
                    </a:schemeClr>
                  </a:solidFill>
                  <a:latin typeface="Calibri" panose="020F0502020204030204" pitchFamily="34" charset="0"/>
                  <a:cs typeface="Calibri" panose="020F0502020204030204" pitchFamily="34" charset="0"/>
                </a:rPr>
                <a:t>www.cbord.com/webinars</a:t>
              </a:r>
            </a:p>
          </p:txBody>
        </p:sp>
      </p:grpSp>
      <p:grpSp>
        <p:nvGrpSpPr>
          <p:cNvPr id="35" name="Group 34"/>
          <p:cNvGrpSpPr/>
          <p:nvPr/>
        </p:nvGrpSpPr>
        <p:grpSpPr>
          <a:xfrm>
            <a:off x="6858000" y="8401050"/>
            <a:ext cx="5791200" cy="609600"/>
            <a:chOff x="3429000" y="4400550"/>
            <a:chExt cx="2895600" cy="304800"/>
          </a:xfrm>
        </p:grpSpPr>
        <p:sp>
          <p:nvSpPr>
            <p:cNvPr id="17" name="Rounded Rectangle 16"/>
            <p:cNvSpPr/>
            <p:nvPr/>
          </p:nvSpPr>
          <p:spPr>
            <a:xfrm>
              <a:off x="3429000" y="4400550"/>
              <a:ext cx="304800" cy="304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Calibri" panose="020F0502020204030204" pitchFamily="34" charset="0"/>
                <a:cs typeface="Calibri" panose="020F0502020204030204" pitchFamily="34" charset="0"/>
              </a:endParaRPr>
            </a:p>
          </p:txBody>
        </p:sp>
        <p:sp>
          <p:nvSpPr>
            <p:cNvPr id="28" name="Rectangle 27"/>
            <p:cNvSpPr/>
            <p:nvPr/>
          </p:nvSpPr>
          <p:spPr>
            <a:xfrm>
              <a:off x="3962401" y="4423634"/>
              <a:ext cx="2362199" cy="230833"/>
            </a:xfrm>
            <a:prstGeom prst="rect">
              <a:avLst/>
            </a:prstGeom>
            <a:noFill/>
          </p:spPr>
          <p:txBody>
            <a:bodyPr wrap="square" anchor="ctr">
              <a:spAutoFit/>
            </a:bodyPr>
            <a:lstStyle/>
            <a:p>
              <a:r>
                <a:rPr lang="ms-MY" sz="2400" dirty="0">
                  <a:solidFill>
                    <a:schemeClr val="tx1">
                      <a:lumMod val="65000"/>
                      <a:lumOff val="35000"/>
                    </a:schemeClr>
                  </a:solidFill>
                  <a:latin typeface="Calibri" panose="020F0502020204030204" pitchFamily="34" charset="0"/>
                  <a:cs typeface="Calibri" panose="020F0502020204030204" pitchFamily="34" charset="0"/>
                </a:rPr>
                <a:t>nbe@cbord.com</a:t>
              </a:r>
            </a:p>
          </p:txBody>
        </p:sp>
      </p:grpSp>
      <p:grpSp>
        <p:nvGrpSpPr>
          <p:cNvPr id="39" name="Group 38"/>
          <p:cNvGrpSpPr/>
          <p:nvPr/>
        </p:nvGrpSpPr>
        <p:grpSpPr>
          <a:xfrm>
            <a:off x="13258800" y="6667503"/>
            <a:ext cx="4572000" cy="2343152"/>
            <a:chOff x="6629400" y="3374318"/>
            <a:chExt cx="2286000" cy="1483431"/>
          </a:xfrm>
          <a:solidFill>
            <a:schemeClr val="accent3"/>
          </a:solidFill>
        </p:grpSpPr>
        <p:sp>
          <p:nvSpPr>
            <p:cNvPr id="5" name="Rounded Rectangle 4"/>
            <p:cNvSpPr/>
            <p:nvPr/>
          </p:nvSpPr>
          <p:spPr>
            <a:xfrm>
              <a:off x="6629400" y="3374318"/>
              <a:ext cx="2286000" cy="14834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Calibri" panose="020F0502020204030204" pitchFamily="34" charset="0"/>
                <a:cs typeface="Calibri" panose="020F0502020204030204" pitchFamily="34" charset="0"/>
              </a:endParaRPr>
            </a:p>
          </p:txBody>
        </p:sp>
        <p:sp>
          <p:nvSpPr>
            <p:cNvPr id="29" name="Rectangle 28"/>
            <p:cNvSpPr/>
            <p:nvPr/>
          </p:nvSpPr>
          <p:spPr>
            <a:xfrm>
              <a:off x="6689188" y="4170776"/>
              <a:ext cx="2173459" cy="526098"/>
            </a:xfrm>
            <a:prstGeom prst="rect">
              <a:avLst/>
            </a:prstGeom>
            <a:grpFill/>
          </p:spPr>
          <p:txBody>
            <a:bodyPr wrap="square" anchor="ctr">
              <a:spAutoFit/>
            </a:bodyPr>
            <a:lstStyle/>
            <a:p>
              <a:pPr algn="ctr"/>
              <a:r>
                <a:rPr lang="en-US" sz="2400" dirty="0">
                  <a:solidFill>
                    <a:schemeClr val="bg1"/>
                  </a:solidFill>
                  <a:latin typeface="Calibri" panose="020F0502020204030204" pitchFamily="34" charset="0"/>
                  <a:cs typeface="Calibri" panose="020F0502020204030204" pitchFamily="34" charset="0"/>
                </a:rPr>
                <a:t>950 Danby Road, Suite 100C</a:t>
              </a:r>
            </a:p>
            <a:p>
              <a:pPr algn="ctr"/>
              <a:r>
                <a:rPr lang="en-US" sz="2400" dirty="0">
                  <a:solidFill>
                    <a:schemeClr val="bg1"/>
                  </a:solidFill>
                  <a:latin typeface="Calibri" panose="020F0502020204030204" pitchFamily="34" charset="0"/>
                  <a:cs typeface="Calibri" panose="020F0502020204030204" pitchFamily="34" charset="0"/>
                </a:rPr>
                <a:t>Ithaca, New York, 14850</a:t>
              </a:r>
              <a:endParaRPr lang="ms-MY" sz="2400" dirty="0">
                <a:solidFill>
                  <a:schemeClr val="bg1"/>
                </a:solidFill>
                <a:latin typeface="Calibri" panose="020F0502020204030204" pitchFamily="34" charset="0"/>
                <a:cs typeface="Calibri" panose="020F0502020204030204" pitchFamily="34" charset="0"/>
              </a:endParaRPr>
            </a:p>
          </p:txBody>
        </p:sp>
      </p:grpSp>
      <p:grpSp>
        <p:nvGrpSpPr>
          <p:cNvPr id="38" name="Group 37"/>
          <p:cNvGrpSpPr/>
          <p:nvPr/>
        </p:nvGrpSpPr>
        <p:grpSpPr>
          <a:xfrm>
            <a:off x="0" y="5905500"/>
            <a:ext cx="6400800" cy="4381502"/>
            <a:chOff x="0" y="2952749"/>
            <a:chExt cx="3200400" cy="2190750"/>
          </a:xfrm>
          <a:solidFill>
            <a:schemeClr val="accent1"/>
          </a:solidFill>
        </p:grpSpPr>
        <p:sp>
          <p:nvSpPr>
            <p:cNvPr id="6" name="Rectangle 5"/>
            <p:cNvSpPr/>
            <p:nvPr/>
          </p:nvSpPr>
          <p:spPr>
            <a:xfrm>
              <a:off x="0" y="2952749"/>
              <a:ext cx="3200400" cy="2190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Calibri" panose="020F0502020204030204" pitchFamily="34" charset="0"/>
                <a:cs typeface="Calibri" panose="020F0502020204030204" pitchFamily="34" charset="0"/>
              </a:endParaRPr>
            </a:p>
          </p:txBody>
        </p:sp>
        <p:sp>
          <p:nvSpPr>
            <p:cNvPr id="31" name="Rectangle 30"/>
            <p:cNvSpPr/>
            <p:nvPr/>
          </p:nvSpPr>
          <p:spPr>
            <a:xfrm>
              <a:off x="457200" y="4063880"/>
              <a:ext cx="2362199" cy="738664"/>
            </a:xfrm>
            <a:prstGeom prst="rect">
              <a:avLst/>
            </a:prstGeom>
            <a:grpFill/>
          </p:spPr>
          <p:txBody>
            <a:bodyPr wrap="square" anchor="ctr">
              <a:spAutoFit/>
            </a:bodyPr>
            <a:lstStyle/>
            <a:p>
              <a:pPr algn="ctr"/>
              <a:r>
                <a:rPr lang="ms-MY" sz="4200" dirty="0">
                  <a:solidFill>
                    <a:schemeClr val="bg1"/>
                  </a:solidFill>
                  <a:latin typeface="Calibri" panose="020F0502020204030204" pitchFamily="34" charset="0"/>
                  <a:cs typeface="Calibri" panose="020F0502020204030204" pitchFamily="34" charset="0"/>
                </a:rPr>
                <a:t>Contact Nicole</a:t>
              </a:r>
              <a:br>
                <a:rPr lang="ms-MY" sz="3600" dirty="0">
                  <a:solidFill>
                    <a:schemeClr val="bg1"/>
                  </a:solidFill>
                  <a:latin typeface="Calibri" panose="020F0502020204030204" pitchFamily="34" charset="0"/>
                  <a:cs typeface="Calibri" panose="020F0502020204030204" pitchFamily="34" charset="0"/>
                </a:rPr>
              </a:br>
              <a:r>
                <a:rPr lang="en-US" sz="2400" dirty="0">
                  <a:solidFill>
                    <a:schemeClr val="bg1"/>
                  </a:solidFill>
                </a:rPr>
                <a:t>Sales Development Representative</a:t>
              </a:r>
            </a:p>
          </p:txBody>
        </p:sp>
      </p:grpSp>
      <p:pic>
        <p:nvPicPr>
          <p:cNvPr id="2" name="Picture 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4944" t="12387" r="14631" b="31075"/>
          <a:stretch/>
        </p:blipFill>
        <p:spPr>
          <a:xfrm>
            <a:off x="7014094" y="8593589"/>
            <a:ext cx="291548" cy="234060"/>
          </a:xfrm>
          <a:prstGeom prst="rect">
            <a:avLst/>
          </a:prstGeom>
        </p:spPr>
      </p:pic>
      <p:pic>
        <p:nvPicPr>
          <p:cNvPr id="3" name="Picture 2"/>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27915" t="7655" r="26752" b="30351"/>
          <a:stretch/>
        </p:blipFill>
        <p:spPr>
          <a:xfrm>
            <a:off x="15262414" y="6972305"/>
            <a:ext cx="564776" cy="772343"/>
          </a:xfrm>
          <a:prstGeom prst="rect">
            <a:avLst/>
          </a:prstGeom>
        </p:spPr>
      </p:pic>
      <p:pic>
        <p:nvPicPr>
          <p:cNvPr id="40" name="Picture 39"/>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l="33450" t="12839" r="33322" b="34094"/>
          <a:stretch/>
        </p:blipFill>
        <p:spPr>
          <a:xfrm>
            <a:off x="7016921" y="6746610"/>
            <a:ext cx="285891" cy="456573"/>
          </a:xfrm>
          <a:prstGeom prst="rect">
            <a:avLst/>
          </a:prstGeom>
        </p:spPr>
      </p:pic>
      <p:pic>
        <p:nvPicPr>
          <p:cNvPr id="41" name="Picture 40"/>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12901" t="1075" r="12740" b="24079"/>
          <a:stretch/>
        </p:blipFill>
        <p:spPr>
          <a:xfrm>
            <a:off x="2284200" y="6188840"/>
            <a:ext cx="2012790" cy="2025945"/>
          </a:xfrm>
          <a:prstGeom prst="rect">
            <a:avLst/>
          </a:prstGeom>
        </p:spPr>
      </p:pic>
      <p:pic>
        <p:nvPicPr>
          <p:cNvPr id="42" name="Picture 41"/>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19569" t="9119" r="20104" b="31077"/>
          <a:stretch/>
        </p:blipFill>
        <p:spPr>
          <a:xfrm>
            <a:off x="6983137" y="7660146"/>
            <a:ext cx="353462" cy="350388"/>
          </a:xfrm>
          <a:prstGeom prst="rect">
            <a:avLst/>
          </a:prstGeom>
        </p:spPr>
      </p:pic>
    </p:spTree>
    <p:extLst>
      <p:ext uri="{BB962C8B-B14F-4D97-AF65-F5344CB8AC3E}">
        <p14:creationId xmlns:p14="http://schemas.microsoft.com/office/powerpoint/2010/main" val="6640602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5000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decel="5000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decel="5000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ppt_x"/>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decel="5000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decel="50000"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23"/>
          <p:cNvGrpSpPr/>
          <p:nvPr/>
        </p:nvGrpSpPr>
        <p:grpSpPr>
          <a:xfrm>
            <a:off x="2301122" y="1492718"/>
            <a:ext cx="15803003" cy="6505200"/>
            <a:chOff x="1517906" y="1260617"/>
            <a:chExt cx="10535335" cy="4336800"/>
          </a:xfrm>
        </p:grpSpPr>
        <p:grpSp>
          <p:nvGrpSpPr>
            <p:cNvPr id="139" name="Google Shape;139;p23"/>
            <p:cNvGrpSpPr/>
            <p:nvPr/>
          </p:nvGrpSpPr>
          <p:grpSpPr>
            <a:xfrm>
              <a:off x="7661463" y="1436106"/>
              <a:ext cx="4391778" cy="4039616"/>
              <a:chOff x="7661463" y="1033138"/>
              <a:chExt cx="4391778" cy="4039616"/>
            </a:xfrm>
          </p:grpSpPr>
          <p:sp>
            <p:nvSpPr>
              <p:cNvPr id="140" name="Google Shape;140;p23"/>
              <p:cNvSpPr txBox="1"/>
              <p:nvPr/>
            </p:nvSpPr>
            <p:spPr>
              <a:xfrm>
                <a:off x="7661463" y="1033138"/>
                <a:ext cx="387300" cy="398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0">
                    <a:solidFill>
                      <a:srgbClr val="244357"/>
                    </a:solidFill>
                    <a:latin typeface="Calibri"/>
                    <a:ea typeface="Calibri"/>
                    <a:cs typeface="Calibri"/>
                    <a:sym typeface="Calibri"/>
                  </a:rPr>
                  <a:t>1</a:t>
                </a:r>
                <a:endParaRPr>
                  <a:solidFill>
                    <a:srgbClr val="244357"/>
                  </a:solidFill>
                </a:endParaRPr>
              </a:p>
              <a:p>
                <a:pPr marL="0" marR="0" lvl="0" indent="0" algn="l" rtl="0">
                  <a:spcBef>
                    <a:spcPts val="900"/>
                  </a:spcBef>
                  <a:spcAft>
                    <a:spcPts val="0"/>
                  </a:spcAft>
                  <a:buNone/>
                </a:pPr>
                <a:r>
                  <a:rPr lang="en-US" sz="9000">
                    <a:solidFill>
                      <a:srgbClr val="244357"/>
                    </a:solidFill>
                    <a:latin typeface="Calibri"/>
                    <a:ea typeface="Calibri"/>
                    <a:cs typeface="Calibri"/>
                    <a:sym typeface="Calibri"/>
                  </a:rPr>
                  <a:t>2</a:t>
                </a:r>
                <a:endParaRPr>
                  <a:solidFill>
                    <a:srgbClr val="244357"/>
                  </a:solidFill>
                </a:endParaRPr>
              </a:p>
              <a:p>
                <a:pPr marL="0" marR="0" lvl="0" indent="0" algn="l" rtl="0">
                  <a:spcBef>
                    <a:spcPts val="900"/>
                  </a:spcBef>
                  <a:spcAft>
                    <a:spcPts val="0"/>
                  </a:spcAft>
                  <a:buNone/>
                </a:pPr>
                <a:r>
                  <a:rPr lang="en-US" sz="9000">
                    <a:solidFill>
                      <a:srgbClr val="244357"/>
                    </a:solidFill>
                    <a:latin typeface="Calibri"/>
                    <a:ea typeface="Calibri"/>
                    <a:cs typeface="Calibri"/>
                    <a:sym typeface="Calibri"/>
                  </a:rPr>
                  <a:t>3</a:t>
                </a:r>
                <a:endParaRPr>
                  <a:solidFill>
                    <a:srgbClr val="244357"/>
                  </a:solidFill>
                </a:endParaRPr>
              </a:p>
              <a:p>
                <a:pPr marL="0" marR="0" lvl="0" indent="0" algn="l" rtl="0">
                  <a:spcBef>
                    <a:spcPts val="900"/>
                  </a:spcBef>
                  <a:spcAft>
                    <a:spcPts val="0"/>
                  </a:spcAft>
                  <a:buNone/>
                </a:pPr>
                <a:r>
                  <a:rPr lang="en-US" sz="9000">
                    <a:solidFill>
                      <a:srgbClr val="244357"/>
                    </a:solidFill>
                    <a:latin typeface="Calibri"/>
                    <a:ea typeface="Calibri"/>
                    <a:cs typeface="Calibri"/>
                    <a:sym typeface="Calibri"/>
                  </a:rPr>
                  <a:t>4</a:t>
                </a:r>
                <a:endParaRPr>
                  <a:solidFill>
                    <a:srgbClr val="244357"/>
                  </a:solidFill>
                </a:endParaRPr>
              </a:p>
            </p:txBody>
          </p:sp>
          <p:sp>
            <p:nvSpPr>
              <p:cNvPr id="141" name="Google Shape;141;p23"/>
              <p:cNvSpPr txBox="1"/>
              <p:nvPr/>
            </p:nvSpPr>
            <p:spPr>
              <a:xfrm>
                <a:off x="8277441" y="1510254"/>
                <a:ext cx="3775800" cy="3562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rgbClr val="244357"/>
                    </a:solidFill>
                    <a:latin typeface="Calibri"/>
                    <a:ea typeface="Calibri"/>
                    <a:cs typeface="Calibri"/>
                    <a:sym typeface="Calibri"/>
                  </a:rPr>
                  <a:t>User-Centered Design</a:t>
                </a:r>
                <a:endParaRPr sz="2400">
                  <a:solidFill>
                    <a:srgbClr val="244357"/>
                  </a:solidFill>
                  <a:latin typeface="Calibri"/>
                  <a:ea typeface="Calibri"/>
                  <a:cs typeface="Calibri"/>
                  <a:sym typeface="Calibri"/>
                </a:endParaRPr>
              </a:p>
              <a:p>
                <a:pPr marL="0" marR="0" lvl="0" indent="0" algn="l" rtl="0">
                  <a:spcBef>
                    <a:spcPts val="0"/>
                  </a:spcBef>
                  <a:spcAft>
                    <a:spcPts val="0"/>
                  </a:spcAft>
                  <a:buNone/>
                </a:pPr>
                <a:endParaRPr sz="3000">
                  <a:solidFill>
                    <a:srgbClr val="244357"/>
                  </a:solidFill>
                  <a:latin typeface="Calibri"/>
                  <a:ea typeface="Calibri"/>
                  <a:cs typeface="Calibri"/>
                  <a:sym typeface="Calibri"/>
                </a:endParaRPr>
              </a:p>
              <a:p>
                <a:pPr marL="0" marR="0" lvl="0" indent="0" algn="l" rtl="0">
                  <a:spcBef>
                    <a:spcPts val="0"/>
                  </a:spcBef>
                  <a:spcAft>
                    <a:spcPts val="0"/>
                  </a:spcAft>
                  <a:buNone/>
                </a:pPr>
                <a:endParaRPr sz="3000">
                  <a:solidFill>
                    <a:srgbClr val="244357"/>
                  </a:solidFill>
                  <a:latin typeface="Calibri"/>
                  <a:ea typeface="Calibri"/>
                  <a:cs typeface="Calibri"/>
                  <a:sym typeface="Calibri"/>
                </a:endParaRPr>
              </a:p>
              <a:p>
                <a:pPr marL="0" marR="0" lvl="0" indent="0" algn="l" rtl="0">
                  <a:spcBef>
                    <a:spcPts val="300"/>
                  </a:spcBef>
                  <a:spcAft>
                    <a:spcPts val="0"/>
                  </a:spcAft>
                  <a:buNone/>
                </a:pPr>
                <a:r>
                  <a:rPr lang="en-US" sz="3000">
                    <a:solidFill>
                      <a:srgbClr val="244357"/>
                    </a:solidFill>
                    <a:latin typeface="Calibri"/>
                    <a:ea typeface="Calibri"/>
                    <a:cs typeface="Calibri"/>
                    <a:sym typeface="Calibri"/>
                  </a:rPr>
                  <a:t>Design and Patient Care</a:t>
                </a:r>
                <a:endParaRPr>
                  <a:solidFill>
                    <a:srgbClr val="244357"/>
                  </a:solidFill>
                </a:endParaRPr>
              </a:p>
              <a:p>
                <a:pPr marL="0" marR="0" lvl="0" indent="0" algn="l" rtl="0">
                  <a:spcBef>
                    <a:spcPts val="300"/>
                  </a:spcBef>
                  <a:spcAft>
                    <a:spcPts val="0"/>
                  </a:spcAft>
                  <a:buNone/>
                </a:pPr>
                <a:endParaRPr sz="3000">
                  <a:solidFill>
                    <a:srgbClr val="244357"/>
                  </a:solidFill>
                  <a:latin typeface="Calibri"/>
                  <a:ea typeface="Calibri"/>
                  <a:cs typeface="Calibri"/>
                  <a:sym typeface="Calibri"/>
                </a:endParaRPr>
              </a:p>
              <a:p>
                <a:pPr marL="0" marR="0" lvl="0" indent="0" algn="l" rtl="0">
                  <a:spcBef>
                    <a:spcPts val="300"/>
                  </a:spcBef>
                  <a:spcAft>
                    <a:spcPts val="0"/>
                  </a:spcAft>
                  <a:buNone/>
                </a:pPr>
                <a:endParaRPr sz="3000">
                  <a:solidFill>
                    <a:srgbClr val="244357"/>
                  </a:solidFill>
                  <a:latin typeface="Calibri"/>
                  <a:ea typeface="Calibri"/>
                  <a:cs typeface="Calibri"/>
                  <a:sym typeface="Calibri"/>
                </a:endParaRPr>
              </a:p>
              <a:p>
                <a:pPr marL="0" marR="0" lvl="0" indent="0" algn="l" rtl="0">
                  <a:spcBef>
                    <a:spcPts val="300"/>
                  </a:spcBef>
                  <a:spcAft>
                    <a:spcPts val="0"/>
                  </a:spcAft>
                  <a:buNone/>
                </a:pPr>
                <a:r>
                  <a:rPr lang="en-US" sz="3000">
                    <a:solidFill>
                      <a:srgbClr val="244357"/>
                    </a:solidFill>
                    <a:latin typeface="Calibri"/>
                    <a:ea typeface="Calibri"/>
                    <a:cs typeface="Calibri"/>
                    <a:sym typeface="Calibri"/>
                  </a:rPr>
                  <a:t>CBORD Patient Design Research</a:t>
                </a:r>
                <a:endParaRPr>
                  <a:solidFill>
                    <a:srgbClr val="244357"/>
                  </a:solidFill>
                </a:endParaRPr>
              </a:p>
              <a:p>
                <a:pPr marL="0" marR="0" lvl="0" indent="0" algn="l" rtl="0">
                  <a:spcBef>
                    <a:spcPts val="300"/>
                  </a:spcBef>
                  <a:spcAft>
                    <a:spcPts val="0"/>
                  </a:spcAft>
                  <a:buNone/>
                </a:pPr>
                <a:endParaRPr sz="3000">
                  <a:solidFill>
                    <a:srgbClr val="244357"/>
                  </a:solidFill>
                  <a:latin typeface="Calibri"/>
                  <a:ea typeface="Calibri"/>
                  <a:cs typeface="Calibri"/>
                  <a:sym typeface="Calibri"/>
                </a:endParaRPr>
              </a:p>
              <a:p>
                <a:pPr marL="0" marR="0" lvl="0" indent="0" algn="l" rtl="0">
                  <a:spcBef>
                    <a:spcPts val="300"/>
                  </a:spcBef>
                  <a:spcAft>
                    <a:spcPts val="0"/>
                  </a:spcAft>
                  <a:buNone/>
                </a:pPr>
                <a:endParaRPr sz="3000">
                  <a:solidFill>
                    <a:srgbClr val="244357"/>
                  </a:solidFill>
                  <a:latin typeface="Calibri"/>
                  <a:ea typeface="Calibri"/>
                  <a:cs typeface="Calibri"/>
                  <a:sym typeface="Calibri"/>
                </a:endParaRPr>
              </a:p>
              <a:p>
                <a:pPr marL="0" marR="0" lvl="0" indent="0" algn="l" rtl="0">
                  <a:spcBef>
                    <a:spcPts val="300"/>
                  </a:spcBef>
                  <a:spcAft>
                    <a:spcPts val="0"/>
                  </a:spcAft>
                  <a:buNone/>
                </a:pPr>
                <a:r>
                  <a:rPr lang="en-US" sz="3000">
                    <a:solidFill>
                      <a:srgbClr val="244357"/>
                    </a:solidFill>
                    <a:latin typeface="Calibri"/>
                    <a:ea typeface="Calibri"/>
                    <a:cs typeface="Calibri"/>
                    <a:sym typeface="Calibri"/>
                  </a:rPr>
                  <a:t>Expert Panel</a:t>
                </a:r>
                <a:endParaRPr>
                  <a:solidFill>
                    <a:srgbClr val="244357"/>
                  </a:solidFill>
                </a:endParaRPr>
              </a:p>
              <a:p>
                <a:pPr marL="0" marR="0" lvl="0" indent="0" algn="l" rtl="0">
                  <a:spcBef>
                    <a:spcPts val="300"/>
                  </a:spcBef>
                  <a:spcAft>
                    <a:spcPts val="0"/>
                  </a:spcAft>
                  <a:buNone/>
                </a:pPr>
                <a:endParaRPr sz="3000">
                  <a:solidFill>
                    <a:srgbClr val="244357"/>
                  </a:solidFill>
                  <a:latin typeface="Calibri"/>
                  <a:ea typeface="Calibri"/>
                  <a:cs typeface="Calibri"/>
                  <a:sym typeface="Calibri"/>
                </a:endParaRPr>
              </a:p>
            </p:txBody>
          </p:sp>
        </p:grpSp>
        <p:cxnSp>
          <p:nvCxnSpPr>
            <p:cNvPr id="142" name="Google Shape;142;p23"/>
            <p:cNvCxnSpPr/>
            <p:nvPr/>
          </p:nvCxnSpPr>
          <p:spPr>
            <a:xfrm>
              <a:off x="7217968" y="1260617"/>
              <a:ext cx="0" cy="4336800"/>
            </a:xfrm>
            <a:prstGeom prst="straightConnector1">
              <a:avLst/>
            </a:prstGeom>
            <a:noFill/>
            <a:ln w="38100" cap="flat" cmpd="sng">
              <a:solidFill>
                <a:srgbClr val="A5A5A5"/>
              </a:solidFill>
              <a:prstDash val="solid"/>
              <a:miter lim="800000"/>
              <a:headEnd type="none" w="sm" len="sm"/>
              <a:tailEnd type="none" w="sm" len="sm"/>
            </a:ln>
          </p:spPr>
        </p:cxnSp>
        <p:pic>
          <p:nvPicPr>
            <p:cNvPr id="143" name="Google Shape;143;p23"/>
            <p:cNvPicPr preferRelativeResize="0"/>
            <p:nvPr/>
          </p:nvPicPr>
          <p:blipFill rotWithShape="1">
            <a:blip r:embed="rId3">
              <a:alphaModFix/>
            </a:blip>
            <a:srcRect/>
            <a:stretch/>
          </p:blipFill>
          <p:spPr>
            <a:xfrm>
              <a:off x="1517906" y="2705923"/>
              <a:ext cx="4064474" cy="1446154"/>
            </a:xfrm>
            <a:prstGeom prst="rect">
              <a:avLst/>
            </a:prstGeom>
            <a:noFill/>
            <a:ln>
              <a:noFill/>
            </a:ln>
          </p:spPr>
        </p:pic>
      </p:grpSp>
      <p:pic>
        <p:nvPicPr>
          <p:cNvPr id="144" name="Google Shape;144;p23"/>
          <p:cNvPicPr preferRelativeResize="0"/>
          <p:nvPr/>
        </p:nvPicPr>
        <p:blipFill rotWithShape="1">
          <a:blip r:embed="rId4">
            <a:alphaModFix/>
          </a:blip>
          <a:srcRect/>
          <a:stretch/>
        </p:blipFill>
        <p:spPr>
          <a:xfrm>
            <a:off x="481050" y="3095163"/>
            <a:ext cx="9900975" cy="3300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
        <p:cNvGrpSpPr/>
        <p:nvPr/>
      </p:nvGrpSpPr>
      <p:grpSpPr>
        <a:xfrm>
          <a:off x="0" y="0"/>
          <a:ext cx="0" cy="0"/>
          <a:chOff x="0" y="0"/>
          <a:chExt cx="0" cy="0"/>
        </a:xfrm>
      </p:grpSpPr>
      <p:grpSp>
        <p:nvGrpSpPr>
          <p:cNvPr id="153" name="Google Shape;153;p24"/>
          <p:cNvGrpSpPr/>
          <p:nvPr/>
        </p:nvGrpSpPr>
        <p:grpSpPr>
          <a:xfrm>
            <a:off x="5417042" y="4379278"/>
            <a:ext cx="8970294" cy="2137237"/>
            <a:chOff x="0" y="-47625"/>
            <a:chExt cx="11960392" cy="2849649"/>
          </a:xfrm>
        </p:grpSpPr>
        <p:sp>
          <p:nvSpPr>
            <p:cNvPr id="154" name="Google Shape;154;p24"/>
            <p:cNvSpPr txBox="1"/>
            <p:nvPr/>
          </p:nvSpPr>
          <p:spPr>
            <a:xfrm>
              <a:off x="0" y="-47625"/>
              <a:ext cx="10372155" cy="167312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8000" b="1">
                  <a:solidFill>
                    <a:srgbClr val="244357"/>
                  </a:solidFill>
                  <a:latin typeface="Calibri"/>
                  <a:ea typeface="Calibri"/>
                  <a:cs typeface="Calibri"/>
                  <a:sym typeface="Calibri"/>
                </a:rPr>
                <a:t>Design</a:t>
              </a:r>
              <a:endParaRPr>
                <a:solidFill>
                  <a:srgbClr val="244357"/>
                </a:solidFill>
              </a:endParaRPr>
            </a:p>
          </p:txBody>
        </p:sp>
        <p:sp>
          <p:nvSpPr>
            <p:cNvPr id="155" name="Google Shape;155;p24"/>
            <p:cNvSpPr txBox="1"/>
            <p:nvPr/>
          </p:nvSpPr>
          <p:spPr>
            <a:xfrm>
              <a:off x="0" y="2019794"/>
              <a:ext cx="11960392" cy="782230"/>
            </a:xfrm>
            <a:prstGeom prst="rect">
              <a:avLst/>
            </a:prstGeom>
            <a:noFill/>
            <a:ln>
              <a:noFill/>
            </a:ln>
          </p:spPr>
          <p:txBody>
            <a:bodyPr spcFirstLastPara="1" wrap="square" lIns="0" tIns="0" rIns="0" bIns="0" anchor="t" anchorCtr="0">
              <a:noAutofit/>
            </a:bodyPr>
            <a:lstStyle/>
            <a:p>
              <a:pPr marL="0" marR="0" lvl="0" indent="0" algn="l" rtl="0">
                <a:lnSpc>
                  <a:spcPct val="276500"/>
                </a:lnSpc>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pSp>
        <p:nvGrpSpPr>
          <p:cNvPr id="164" name="Google Shape;164;p25"/>
          <p:cNvGrpSpPr/>
          <p:nvPr/>
        </p:nvGrpSpPr>
        <p:grpSpPr>
          <a:xfrm>
            <a:off x="5069637" y="514644"/>
            <a:ext cx="8970294" cy="1600182"/>
            <a:chOff x="0" y="180975"/>
            <a:chExt cx="11960392" cy="2133576"/>
          </a:xfrm>
        </p:grpSpPr>
        <p:sp>
          <p:nvSpPr>
            <p:cNvPr id="165" name="Google Shape;165;p25"/>
            <p:cNvSpPr txBox="1"/>
            <p:nvPr/>
          </p:nvSpPr>
          <p:spPr>
            <a:xfrm>
              <a:off x="0" y="180975"/>
              <a:ext cx="10372155" cy="842624"/>
            </a:xfrm>
            <a:prstGeom prst="rect">
              <a:avLst/>
            </a:prstGeom>
            <a:noFill/>
            <a:ln>
              <a:noFill/>
            </a:ln>
          </p:spPr>
          <p:txBody>
            <a:bodyPr spcFirstLastPara="1" wrap="square" lIns="0" tIns="0" rIns="0" bIns="0" anchor="t" anchorCtr="0">
              <a:noAutofit/>
            </a:bodyPr>
            <a:lstStyle/>
            <a:p>
              <a:pPr marL="0" marR="0" lvl="0" indent="0" algn="ctr" rtl="0">
                <a:lnSpc>
                  <a:spcPct val="82996"/>
                </a:lnSpc>
                <a:spcBef>
                  <a:spcPts val="0"/>
                </a:spcBef>
                <a:spcAft>
                  <a:spcPts val="0"/>
                </a:spcAft>
                <a:buNone/>
              </a:pPr>
              <a:r>
                <a:rPr lang="en-US" sz="5599" b="1">
                  <a:solidFill>
                    <a:srgbClr val="244357"/>
                  </a:solidFill>
                  <a:latin typeface="Calibri"/>
                  <a:ea typeface="Calibri"/>
                  <a:cs typeface="Calibri"/>
                  <a:sym typeface="Calibri"/>
                </a:rPr>
                <a:t>Poor Design</a:t>
              </a:r>
              <a:endParaRPr/>
            </a:p>
          </p:txBody>
        </p:sp>
        <p:sp>
          <p:nvSpPr>
            <p:cNvPr id="166" name="Google Shape;166;p25"/>
            <p:cNvSpPr txBox="1"/>
            <p:nvPr/>
          </p:nvSpPr>
          <p:spPr>
            <a:xfrm>
              <a:off x="0" y="1532321"/>
              <a:ext cx="11960392" cy="782230"/>
            </a:xfrm>
            <a:prstGeom prst="rect">
              <a:avLst/>
            </a:prstGeom>
            <a:noFill/>
            <a:ln>
              <a:noFill/>
            </a:ln>
          </p:spPr>
          <p:txBody>
            <a:bodyPr spcFirstLastPara="1" wrap="square" lIns="0" tIns="0" rIns="0" bIns="0" anchor="t" anchorCtr="0">
              <a:noAutofit/>
            </a:bodyPr>
            <a:lstStyle/>
            <a:p>
              <a:pPr marL="0" marR="0" lvl="0" indent="0" algn="l" rtl="0">
                <a:lnSpc>
                  <a:spcPct val="276500"/>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67" name="Google Shape;167;p25"/>
          <p:cNvPicPr preferRelativeResize="0"/>
          <p:nvPr/>
        </p:nvPicPr>
        <p:blipFill rotWithShape="1">
          <a:blip r:embed="rId3">
            <a:alphaModFix/>
          </a:blip>
          <a:srcRect l="11137" r="12691"/>
          <a:stretch/>
        </p:blipFill>
        <p:spPr>
          <a:xfrm>
            <a:off x="1099557" y="2126640"/>
            <a:ext cx="4502061" cy="5910412"/>
          </a:xfrm>
          <a:prstGeom prst="rect">
            <a:avLst/>
          </a:prstGeom>
          <a:noFill/>
          <a:ln>
            <a:noFill/>
          </a:ln>
        </p:spPr>
      </p:pic>
      <p:pic>
        <p:nvPicPr>
          <p:cNvPr id="168" name="Google Shape;168;p25"/>
          <p:cNvPicPr preferRelativeResize="0"/>
          <p:nvPr/>
        </p:nvPicPr>
        <p:blipFill rotWithShape="1">
          <a:blip r:embed="rId4">
            <a:alphaModFix/>
          </a:blip>
          <a:srcRect/>
          <a:stretch/>
        </p:blipFill>
        <p:spPr>
          <a:xfrm>
            <a:off x="7328331" y="2126640"/>
            <a:ext cx="3878975" cy="5813899"/>
          </a:xfrm>
          <a:prstGeom prst="rect">
            <a:avLst/>
          </a:prstGeom>
          <a:noFill/>
          <a:ln>
            <a:noFill/>
          </a:ln>
        </p:spPr>
      </p:pic>
      <p:pic>
        <p:nvPicPr>
          <p:cNvPr id="169" name="Google Shape;169;p25"/>
          <p:cNvPicPr preferRelativeResize="0"/>
          <p:nvPr/>
        </p:nvPicPr>
        <p:blipFill rotWithShape="1">
          <a:blip r:embed="rId5">
            <a:alphaModFix/>
          </a:blip>
          <a:srcRect l="8523" r="3932"/>
          <a:stretch/>
        </p:blipFill>
        <p:spPr>
          <a:xfrm>
            <a:off x="12987536" y="2126640"/>
            <a:ext cx="4088066" cy="5648923"/>
          </a:xfrm>
          <a:prstGeom prst="rect">
            <a:avLst/>
          </a:prstGeom>
          <a:noFill/>
          <a:ln>
            <a:noFill/>
          </a:ln>
        </p:spPr>
      </p:pic>
      <p:sp>
        <p:nvSpPr>
          <p:cNvPr id="170" name="Google Shape;170;p25"/>
          <p:cNvSpPr txBox="1"/>
          <p:nvPr/>
        </p:nvSpPr>
        <p:spPr>
          <a:xfrm>
            <a:off x="-1134559" y="8580972"/>
            <a:ext cx="8970294" cy="602794"/>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600" b="1">
                <a:solidFill>
                  <a:srgbClr val="244357"/>
                </a:solidFill>
                <a:latin typeface="Calibri"/>
                <a:ea typeface="Calibri"/>
                <a:cs typeface="Calibri"/>
                <a:sym typeface="Calibri"/>
              </a:rPr>
              <a:t>Confusing</a:t>
            </a:r>
            <a:endParaRPr/>
          </a:p>
        </p:txBody>
      </p:sp>
      <p:sp>
        <p:nvSpPr>
          <p:cNvPr id="171" name="Google Shape;171;p25"/>
          <p:cNvSpPr txBox="1"/>
          <p:nvPr/>
        </p:nvSpPr>
        <p:spPr>
          <a:xfrm>
            <a:off x="8039094" y="8656537"/>
            <a:ext cx="2457450" cy="541174"/>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200" b="1">
                <a:solidFill>
                  <a:srgbClr val="244357"/>
                </a:solidFill>
                <a:latin typeface="Calibri"/>
                <a:ea typeface="Calibri"/>
                <a:cs typeface="Calibri"/>
                <a:sym typeface="Calibri"/>
              </a:rPr>
              <a:t>Unintuitive</a:t>
            </a:r>
            <a:endParaRPr/>
          </a:p>
        </p:txBody>
      </p:sp>
      <p:sp>
        <p:nvSpPr>
          <p:cNvPr id="172" name="Google Shape;172;p25"/>
          <p:cNvSpPr txBox="1"/>
          <p:nvPr/>
        </p:nvSpPr>
        <p:spPr>
          <a:xfrm>
            <a:off x="13977309" y="8656537"/>
            <a:ext cx="2457450" cy="541174"/>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200" b="1">
                <a:solidFill>
                  <a:srgbClr val="244357"/>
                </a:solidFill>
                <a:latin typeface="Calibri"/>
                <a:ea typeface="Calibri"/>
                <a:cs typeface="Calibri"/>
                <a:sym typeface="Calibri"/>
              </a:rPr>
              <a:t>Dangerous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p:nvPr/>
        </p:nvSpPr>
        <p:spPr>
          <a:xfrm>
            <a:off x="1028700" y="522794"/>
            <a:ext cx="16264080" cy="924933"/>
          </a:xfrm>
          <a:prstGeom prst="rect">
            <a:avLst/>
          </a:prstGeom>
          <a:noFill/>
          <a:ln>
            <a:noFill/>
          </a:ln>
        </p:spPr>
        <p:txBody>
          <a:bodyPr spcFirstLastPara="1" wrap="square" lIns="0" tIns="0" rIns="0" bIns="0" anchor="t" anchorCtr="0">
            <a:noAutofit/>
          </a:bodyPr>
          <a:lstStyle/>
          <a:p>
            <a:pPr marL="0" marR="0" lvl="0" indent="0" algn="ctr" rtl="0">
              <a:lnSpc>
                <a:spcPct val="124991"/>
              </a:lnSpc>
              <a:spcBef>
                <a:spcPts val="0"/>
              </a:spcBef>
              <a:spcAft>
                <a:spcPts val="0"/>
              </a:spcAft>
              <a:buNone/>
            </a:pPr>
            <a:r>
              <a:rPr lang="en-US" sz="6014" b="1">
                <a:solidFill>
                  <a:srgbClr val="244357"/>
                </a:solidFill>
                <a:latin typeface="Calibri"/>
                <a:ea typeface="Calibri"/>
                <a:cs typeface="Calibri"/>
                <a:sym typeface="Calibri"/>
              </a:rPr>
              <a:t>Good Design</a:t>
            </a:r>
            <a:endParaRPr/>
          </a:p>
        </p:txBody>
      </p:sp>
      <p:sp>
        <p:nvSpPr>
          <p:cNvPr id="182" name="Google Shape;182;p26"/>
          <p:cNvSpPr txBox="1"/>
          <p:nvPr/>
        </p:nvSpPr>
        <p:spPr>
          <a:xfrm>
            <a:off x="7135653" y="8586052"/>
            <a:ext cx="2775000" cy="6438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600" b="1">
                <a:solidFill>
                  <a:srgbClr val="244357"/>
                </a:solidFill>
                <a:latin typeface="Arimo"/>
                <a:ea typeface="Arimo"/>
                <a:cs typeface="Arimo"/>
                <a:sym typeface="Arimo"/>
              </a:rPr>
              <a:t>Intuitive</a:t>
            </a:r>
            <a:endParaRPr/>
          </a:p>
        </p:txBody>
      </p:sp>
      <p:sp>
        <p:nvSpPr>
          <p:cNvPr id="183" name="Google Shape;183;p26"/>
          <p:cNvSpPr txBox="1"/>
          <p:nvPr/>
        </p:nvSpPr>
        <p:spPr>
          <a:xfrm>
            <a:off x="1028700" y="8626057"/>
            <a:ext cx="4657684" cy="541174"/>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200" b="1">
                <a:solidFill>
                  <a:srgbClr val="244357"/>
                </a:solidFill>
                <a:latin typeface="Calibri"/>
                <a:ea typeface="Calibri"/>
                <a:cs typeface="Calibri"/>
                <a:sym typeface="Calibri"/>
              </a:rPr>
              <a:t>Self-explanatory</a:t>
            </a:r>
            <a:endParaRPr/>
          </a:p>
        </p:txBody>
      </p:sp>
      <p:sp>
        <p:nvSpPr>
          <p:cNvPr id="184" name="Google Shape;184;p26"/>
          <p:cNvSpPr txBox="1"/>
          <p:nvPr/>
        </p:nvSpPr>
        <p:spPr>
          <a:xfrm>
            <a:off x="12348092" y="8626057"/>
            <a:ext cx="4117200" cy="5412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200" b="1">
                <a:solidFill>
                  <a:srgbClr val="244357"/>
                </a:solidFill>
                <a:latin typeface="Calibri"/>
                <a:ea typeface="Calibri"/>
                <a:cs typeface="Calibri"/>
                <a:sym typeface="Calibri"/>
              </a:rPr>
              <a:t>Safe</a:t>
            </a:r>
            <a:endParaRPr/>
          </a:p>
        </p:txBody>
      </p:sp>
      <p:pic>
        <p:nvPicPr>
          <p:cNvPr id="185" name="Google Shape;185;p26"/>
          <p:cNvPicPr preferRelativeResize="0"/>
          <p:nvPr/>
        </p:nvPicPr>
        <p:blipFill>
          <a:blip r:embed="rId3">
            <a:alphaModFix/>
          </a:blip>
          <a:stretch>
            <a:fillRect/>
          </a:stretch>
        </p:blipFill>
        <p:spPr>
          <a:xfrm>
            <a:off x="976288" y="2050527"/>
            <a:ext cx="4762500" cy="6353175"/>
          </a:xfrm>
          <a:prstGeom prst="rect">
            <a:avLst/>
          </a:prstGeom>
          <a:noFill/>
          <a:ln>
            <a:noFill/>
          </a:ln>
        </p:spPr>
      </p:pic>
      <p:pic>
        <p:nvPicPr>
          <p:cNvPr id="186" name="Google Shape;186;p26"/>
          <p:cNvPicPr preferRelativeResize="0"/>
          <p:nvPr/>
        </p:nvPicPr>
        <p:blipFill>
          <a:blip r:embed="rId4">
            <a:alphaModFix/>
          </a:blip>
          <a:stretch>
            <a:fillRect/>
          </a:stretch>
        </p:blipFill>
        <p:spPr>
          <a:xfrm>
            <a:off x="6296263" y="2057999"/>
            <a:ext cx="4420203" cy="6353175"/>
          </a:xfrm>
          <a:prstGeom prst="rect">
            <a:avLst/>
          </a:prstGeom>
          <a:noFill/>
          <a:ln>
            <a:noFill/>
          </a:ln>
        </p:spPr>
      </p:pic>
      <p:pic>
        <p:nvPicPr>
          <p:cNvPr id="187" name="Google Shape;187;p26"/>
          <p:cNvPicPr preferRelativeResize="0"/>
          <p:nvPr/>
        </p:nvPicPr>
        <p:blipFill>
          <a:blip r:embed="rId5">
            <a:alphaModFix/>
          </a:blip>
          <a:stretch>
            <a:fillRect/>
          </a:stretch>
        </p:blipFill>
        <p:spPr>
          <a:xfrm>
            <a:off x="11326354" y="2981839"/>
            <a:ext cx="6629097" cy="43233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95"/>
        <p:cNvGrpSpPr/>
        <p:nvPr/>
      </p:nvGrpSpPr>
      <p:grpSpPr>
        <a:xfrm>
          <a:off x="0" y="0"/>
          <a:ext cx="0" cy="0"/>
          <a:chOff x="0" y="0"/>
          <a:chExt cx="0" cy="0"/>
        </a:xfrm>
      </p:grpSpPr>
      <p:pic>
        <p:nvPicPr>
          <p:cNvPr id="196" name="Google Shape;196;p27"/>
          <p:cNvPicPr preferRelativeResize="0"/>
          <p:nvPr/>
        </p:nvPicPr>
        <p:blipFill rotWithShape="1">
          <a:blip r:embed="rId3">
            <a:alphaModFix/>
          </a:blip>
          <a:srcRect/>
          <a:stretch/>
        </p:blipFill>
        <p:spPr>
          <a:xfrm>
            <a:off x="517924" y="1874833"/>
            <a:ext cx="6790632" cy="6790632"/>
          </a:xfrm>
          <a:prstGeom prst="rect">
            <a:avLst/>
          </a:prstGeom>
          <a:noFill/>
          <a:ln>
            <a:noFill/>
          </a:ln>
        </p:spPr>
      </p:pic>
      <p:sp>
        <p:nvSpPr>
          <p:cNvPr id="197" name="Google Shape;197;p27"/>
          <p:cNvSpPr txBox="1"/>
          <p:nvPr/>
        </p:nvSpPr>
        <p:spPr>
          <a:xfrm>
            <a:off x="1864966" y="379801"/>
            <a:ext cx="14888655" cy="996315"/>
          </a:xfrm>
          <a:prstGeom prst="rect">
            <a:avLst/>
          </a:prstGeom>
          <a:noFill/>
          <a:ln>
            <a:noFill/>
          </a:ln>
        </p:spPr>
        <p:txBody>
          <a:bodyPr spcFirstLastPara="1" wrap="square" lIns="0" tIns="0" rIns="0" bIns="0" anchor="t" anchorCtr="0">
            <a:noAutofit/>
          </a:bodyPr>
          <a:lstStyle/>
          <a:p>
            <a:pPr marL="0" marR="0" lvl="0" indent="0" algn="ctr" rtl="0">
              <a:lnSpc>
                <a:spcPct val="139982"/>
              </a:lnSpc>
              <a:spcBef>
                <a:spcPts val="0"/>
              </a:spcBef>
              <a:spcAft>
                <a:spcPts val="0"/>
              </a:spcAft>
              <a:buNone/>
            </a:pPr>
            <a:r>
              <a:rPr lang="en-US" sz="5600" b="1">
                <a:solidFill>
                  <a:srgbClr val="244357"/>
                </a:solidFill>
                <a:latin typeface="Calibri"/>
                <a:ea typeface="Calibri"/>
                <a:cs typeface="Calibri"/>
                <a:sym typeface="Calibri"/>
              </a:rPr>
              <a:t>What is User-Centered Design? (UCD)</a:t>
            </a:r>
            <a:endParaRPr>
              <a:solidFill>
                <a:srgbClr val="244357"/>
              </a:solidFill>
              <a:latin typeface="Calibri"/>
              <a:ea typeface="Calibri"/>
              <a:cs typeface="Calibri"/>
              <a:sym typeface="Calibri"/>
            </a:endParaRPr>
          </a:p>
        </p:txBody>
      </p:sp>
      <p:sp>
        <p:nvSpPr>
          <p:cNvPr id="198" name="Google Shape;198;p27"/>
          <p:cNvSpPr txBox="1"/>
          <p:nvPr/>
        </p:nvSpPr>
        <p:spPr>
          <a:xfrm>
            <a:off x="8270290" y="1970761"/>
            <a:ext cx="9145200" cy="3457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6000" b="1">
                <a:solidFill>
                  <a:srgbClr val="244357"/>
                </a:solidFill>
                <a:latin typeface="Calibri"/>
                <a:ea typeface="Calibri"/>
                <a:cs typeface="Calibri"/>
                <a:sym typeface="Calibri"/>
              </a:rPr>
              <a:t>"... process in which designers focus on users and their needs in each phase of the design process."</a:t>
            </a:r>
            <a:endParaRPr sz="6000">
              <a:solidFill>
                <a:srgbClr val="244357"/>
              </a:solidFill>
              <a:latin typeface="Calibri"/>
              <a:ea typeface="Calibri"/>
              <a:cs typeface="Calibri"/>
              <a:sym typeface="Calibri"/>
            </a:endParaRPr>
          </a:p>
        </p:txBody>
      </p:sp>
      <p:sp>
        <p:nvSpPr>
          <p:cNvPr id="199" name="Google Shape;199;p27"/>
          <p:cNvSpPr txBox="1"/>
          <p:nvPr/>
        </p:nvSpPr>
        <p:spPr>
          <a:xfrm>
            <a:off x="8510616" y="6492300"/>
            <a:ext cx="9145200" cy="423000"/>
          </a:xfrm>
          <a:prstGeom prst="rect">
            <a:avLst/>
          </a:prstGeom>
          <a:noFill/>
          <a:ln>
            <a:noFill/>
          </a:ln>
        </p:spPr>
        <p:txBody>
          <a:bodyPr spcFirstLastPara="1" wrap="square" lIns="0" tIns="0" rIns="0" bIns="0" anchor="t" anchorCtr="0">
            <a:noAutofit/>
          </a:bodyPr>
          <a:lstStyle/>
          <a:p>
            <a:pPr marL="0" marR="0" lvl="0" indent="0" algn="r" rtl="0">
              <a:lnSpc>
                <a:spcPct val="139958"/>
              </a:lnSpc>
              <a:spcBef>
                <a:spcPts val="0"/>
              </a:spcBef>
              <a:spcAft>
                <a:spcPts val="0"/>
              </a:spcAft>
              <a:buNone/>
            </a:pPr>
            <a:r>
              <a:rPr lang="en-US" sz="3000" b="1">
                <a:solidFill>
                  <a:srgbClr val="244357"/>
                </a:solidFill>
                <a:latin typeface="Calibri"/>
                <a:ea typeface="Calibri"/>
                <a:cs typeface="Calibri"/>
                <a:sym typeface="Calibri"/>
              </a:rPr>
              <a:t>- Interaction Design Foundation</a:t>
            </a:r>
            <a:endParaRPr sz="3000">
              <a:solidFill>
                <a:srgbClr val="244357"/>
              </a:solidFill>
              <a:latin typeface="Calibri"/>
              <a:ea typeface="Calibri"/>
              <a:cs typeface="Calibri"/>
              <a:sym typeface="Calibri"/>
            </a:endParaRPr>
          </a:p>
        </p:txBody>
      </p:sp>
      <p:sp>
        <p:nvSpPr>
          <p:cNvPr id="200" name="Google Shape;200;p27"/>
          <p:cNvSpPr txBox="1"/>
          <p:nvPr/>
        </p:nvSpPr>
        <p:spPr>
          <a:xfrm>
            <a:off x="8737995" y="7537153"/>
            <a:ext cx="9145168" cy="331525"/>
          </a:xfrm>
          <a:prstGeom prst="rect">
            <a:avLst/>
          </a:prstGeom>
          <a:noFill/>
          <a:ln>
            <a:noFill/>
          </a:ln>
        </p:spPr>
        <p:txBody>
          <a:bodyPr spcFirstLastPara="1" wrap="square" lIns="0" tIns="0" rIns="0" bIns="0" anchor="t" anchorCtr="0">
            <a:noAutofit/>
          </a:bodyPr>
          <a:lstStyle/>
          <a:p>
            <a:pPr marL="0" marR="0" lvl="0" indent="0" algn="r" rtl="0">
              <a:lnSpc>
                <a:spcPct val="140000"/>
              </a:lnSpc>
              <a:spcBef>
                <a:spcPts val="0"/>
              </a:spcBef>
              <a:spcAft>
                <a:spcPts val="0"/>
              </a:spcAft>
              <a:buNone/>
            </a:pPr>
            <a:r>
              <a:rPr lang="en-US" sz="2000">
                <a:solidFill>
                  <a:srgbClr val="244357"/>
                </a:solidFill>
                <a:latin typeface="Calibri"/>
                <a:ea typeface="Calibri"/>
                <a:cs typeface="Calibri"/>
                <a:sym typeface="Calibri"/>
              </a:rPr>
              <a:t>https://www.interaction-design.org/literature/topics/user-centered-design</a:t>
            </a:r>
            <a:endParaRPr sz="2000">
              <a:solidFill>
                <a:srgbClr val="244357"/>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208"/>
        <p:cNvGrpSpPr/>
        <p:nvPr/>
      </p:nvGrpSpPr>
      <p:grpSpPr>
        <a:xfrm>
          <a:off x="0" y="0"/>
          <a:ext cx="0" cy="0"/>
          <a:chOff x="0" y="0"/>
          <a:chExt cx="0" cy="0"/>
        </a:xfrm>
      </p:grpSpPr>
      <p:sp>
        <p:nvSpPr>
          <p:cNvPr id="209" name="Google Shape;209;p28"/>
          <p:cNvSpPr txBox="1"/>
          <p:nvPr/>
        </p:nvSpPr>
        <p:spPr>
          <a:xfrm>
            <a:off x="2" y="4047363"/>
            <a:ext cx="6539700" cy="199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7200" b="1">
                <a:solidFill>
                  <a:srgbClr val="244357"/>
                </a:solidFill>
                <a:latin typeface="Calibri"/>
                <a:ea typeface="Calibri"/>
                <a:cs typeface="Calibri"/>
                <a:sym typeface="Calibri"/>
              </a:rPr>
              <a:t>Designing with Empathy</a:t>
            </a:r>
            <a:endParaRPr sz="7200">
              <a:solidFill>
                <a:srgbClr val="244357"/>
              </a:solidFill>
            </a:endParaRPr>
          </a:p>
        </p:txBody>
      </p:sp>
      <p:pic>
        <p:nvPicPr>
          <p:cNvPr id="210" name="Google Shape;210;p28"/>
          <p:cNvPicPr preferRelativeResize="0"/>
          <p:nvPr/>
        </p:nvPicPr>
        <p:blipFill rotWithShape="1">
          <a:blip r:embed="rId3">
            <a:alphaModFix/>
          </a:blip>
          <a:srcRect/>
          <a:stretch/>
        </p:blipFill>
        <p:spPr>
          <a:xfrm>
            <a:off x="6494053" y="1028700"/>
            <a:ext cx="11389110" cy="80293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CBO_Hrzn_2019">
  <a:themeElements>
    <a:clrScheme name="CBO_Hrzn_2019">
      <a:dk1>
        <a:srgbClr val="000000"/>
      </a:dk1>
      <a:lt1>
        <a:srgbClr val="FFFFFF"/>
      </a:lt1>
      <a:dk2>
        <a:srgbClr val="7F7F7F"/>
      </a:dk2>
      <a:lt2>
        <a:srgbClr val="D9D9D9"/>
      </a:lt2>
      <a:accent1>
        <a:srgbClr val="005DB5"/>
      </a:accent1>
      <a:accent2>
        <a:srgbClr val="00A5B8"/>
      </a:accent2>
      <a:accent3>
        <a:srgbClr val="00823B"/>
      </a:accent3>
      <a:accent4>
        <a:srgbClr val="033171"/>
      </a:accent4>
      <a:accent5>
        <a:srgbClr val="454545"/>
      </a:accent5>
      <a:accent6>
        <a:srgbClr val="921F30"/>
      </a:accent6>
      <a:hlink>
        <a:srgbClr val="0645AD"/>
      </a:hlink>
      <a:folHlink>
        <a:srgbClr val="0B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4285</Words>
  <Application>Microsoft Office PowerPoint</Application>
  <PresentationFormat>Custom</PresentationFormat>
  <Paragraphs>393</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Roboto</vt:lpstr>
      <vt:lpstr>Arimo</vt:lpstr>
      <vt:lpstr>Calibri</vt:lpstr>
      <vt:lpstr>Roboto Condensed</vt:lpstr>
      <vt:lpstr>Arial</vt:lpstr>
      <vt:lpstr>CBO_Hrzn_2019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Clare Hicks</dc:creator>
  <cp:lastModifiedBy>Tanya Vanasse</cp:lastModifiedBy>
  <cp:revision>5</cp:revision>
  <dcterms:modified xsi:type="dcterms:W3CDTF">2019-04-09T19:23:27Z</dcterms:modified>
</cp:coreProperties>
</file>